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7" r:id="rId3"/>
    <p:sldId id="258" r:id="rId4"/>
    <p:sldId id="259" r:id="rId5"/>
    <p:sldId id="268" r:id="rId6"/>
    <p:sldId id="271" r:id="rId7"/>
    <p:sldId id="272" r:id="rId8"/>
    <p:sldId id="291" r:id="rId9"/>
    <p:sldId id="273" r:id="rId10"/>
    <p:sldId id="274" r:id="rId11"/>
    <p:sldId id="275" r:id="rId12"/>
    <p:sldId id="292" r:id="rId13"/>
    <p:sldId id="276" r:id="rId14"/>
    <p:sldId id="277" r:id="rId15"/>
    <p:sldId id="278" r:id="rId16"/>
    <p:sldId id="279" r:id="rId17"/>
    <p:sldId id="280" r:id="rId18"/>
    <p:sldId id="281" r:id="rId19"/>
    <p:sldId id="293" r:id="rId20"/>
    <p:sldId id="282" r:id="rId21"/>
    <p:sldId id="294" r:id="rId22"/>
    <p:sldId id="283" r:id="rId23"/>
    <p:sldId id="284" r:id="rId24"/>
    <p:sldId id="285" r:id="rId25"/>
    <p:sldId id="288" r:id="rId26"/>
    <p:sldId id="289" r:id="rId27"/>
    <p:sldId id="290" r:id="rId28"/>
    <p:sldId id="287" r:id="rId29"/>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829" autoAdjust="0"/>
  </p:normalViewPr>
  <p:slideViewPr>
    <p:cSldViewPr>
      <p:cViewPr varScale="1">
        <p:scale>
          <a:sx n="60" d="100"/>
          <a:sy n="60" d="100"/>
        </p:scale>
        <p:origin x="1668"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141FA9-81CC-41D7-8E6D-D61C6A8692F8}" type="datetimeFigureOut">
              <a:rPr lang="nl-NL" smtClean="0"/>
              <a:t>12-9-2018</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B47AEE-23E8-4F57-ADCC-30C07DADEC05}" type="slidenum">
              <a:rPr lang="nl-NL" smtClean="0"/>
              <a:t>‹nr.›</a:t>
            </a:fld>
            <a:endParaRPr lang="nl-NL"/>
          </a:p>
        </p:txBody>
      </p:sp>
    </p:spTree>
    <p:extLst>
      <p:ext uri="{BB962C8B-B14F-4D97-AF65-F5344CB8AC3E}">
        <p14:creationId xmlns:p14="http://schemas.microsoft.com/office/powerpoint/2010/main" val="228927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Gebruik gemaakt van informatie </a:t>
            </a:r>
            <a:endParaRPr lang="nl-NL" dirty="0"/>
          </a:p>
        </p:txBody>
      </p:sp>
      <p:sp>
        <p:nvSpPr>
          <p:cNvPr id="4" name="Tijdelijke aanduiding voor dianummer 3"/>
          <p:cNvSpPr>
            <a:spLocks noGrp="1"/>
          </p:cNvSpPr>
          <p:nvPr>
            <p:ph type="sldNum" sz="quarter" idx="10"/>
          </p:nvPr>
        </p:nvSpPr>
        <p:spPr/>
        <p:txBody>
          <a:bodyPr/>
          <a:lstStyle/>
          <a:p>
            <a:fld id="{F4B47AEE-23E8-4F57-ADCC-30C07DADEC05}" type="slidenum">
              <a:rPr lang="nl-NL" smtClean="0"/>
              <a:t>1</a:t>
            </a:fld>
            <a:endParaRPr lang="nl-NL"/>
          </a:p>
        </p:txBody>
      </p:sp>
    </p:spTree>
    <p:extLst>
      <p:ext uri="{BB962C8B-B14F-4D97-AF65-F5344CB8AC3E}">
        <p14:creationId xmlns:p14="http://schemas.microsoft.com/office/powerpoint/2010/main" val="3823126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Wie heeft ervaring met infuus behandelingen?</a:t>
            </a:r>
          </a:p>
          <a:p>
            <a:r>
              <a:rPr lang="nl-NL" dirty="0" smtClean="0"/>
              <a:t>Bij </a:t>
            </a:r>
            <a:r>
              <a:rPr lang="nl-NL" dirty="0" err="1" smtClean="0"/>
              <a:t>clienten</a:t>
            </a:r>
            <a:r>
              <a:rPr lang="nl-NL" dirty="0" smtClean="0"/>
              <a:t> waarbij het </a:t>
            </a:r>
            <a:r>
              <a:rPr lang="nl-NL" dirty="0" err="1" smtClean="0"/>
              <a:t>mth</a:t>
            </a:r>
            <a:r>
              <a:rPr lang="nl-NL" dirty="0" smtClean="0"/>
              <a:t> team ook komt of zelf met het toedienen van medicatie </a:t>
            </a:r>
            <a:r>
              <a:rPr lang="nl-NL" dirty="0" err="1" smtClean="0"/>
              <a:t>sc</a:t>
            </a:r>
            <a:r>
              <a:rPr lang="nl-NL" dirty="0" smtClean="0"/>
              <a:t> of iv?</a:t>
            </a:r>
          </a:p>
          <a:p>
            <a:r>
              <a:rPr lang="nl-NL" dirty="0" smtClean="0"/>
              <a:t>Overzicht van de soorten infusie die wij thuis kunnen geven! (kort laten zien)</a:t>
            </a:r>
          </a:p>
          <a:p>
            <a:r>
              <a:rPr lang="nl-NL" dirty="0" smtClean="0"/>
              <a:t>Naast infuus behandelingen (zowel perifeer, als centraal veneus, hierover zo meer) en </a:t>
            </a:r>
            <a:r>
              <a:rPr lang="nl-NL" dirty="0" err="1" smtClean="0"/>
              <a:t>sc</a:t>
            </a:r>
            <a:r>
              <a:rPr lang="nl-NL" dirty="0" smtClean="0"/>
              <a:t> toedienen van medicatie kennen we ook nog het toedienen van epidurale en intrathecale medicatie toediening, dit gebeurd nog maar nauwelijks, gaan we verder niet op in </a:t>
            </a:r>
            <a:r>
              <a:rPr lang="nl-NL" dirty="0" err="1" smtClean="0"/>
              <a:t>in</a:t>
            </a:r>
            <a:r>
              <a:rPr lang="nl-NL" dirty="0" smtClean="0"/>
              <a:t> deze scholing.</a:t>
            </a:r>
          </a:p>
          <a:p>
            <a:r>
              <a:rPr lang="nl-NL" dirty="0" smtClean="0"/>
              <a:t>Verschillende infuus pompen die wij thuis gebruiken. Kennen jullie deze pompen?</a:t>
            </a:r>
          </a:p>
          <a:p>
            <a:endParaRPr lang="nl-NL" dirty="0" smtClean="0"/>
          </a:p>
          <a:p>
            <a:r>
              <a:rPr lang="nl-NL" dirty="0" smtClean="0"/>
              <a:t>Wie heeft ervaring met infuus behandelingen?</a:t>
            </a:r>
          </a:p>
          <a:p>
            <a:r>
              <a:rPr lang="nl-NL" dirty="0" smtClean="0"/>
              <a:t>Bij </a:t>
            </a:r>
            <a:r>
              <a:rPr lang="nl-NL" dirty="0" err="1" smtClean="0"/>
              <a:t>clienten</a:t>
            </a:r>
            <a:r>
              <a:rPr lang="nl-NL" dirty="0" smtClean="0"/>
              <a:t> waarbij het </a:t>
            </a:r>
            <a:r>
              <a:rPr lang="nl-NL" dirty="0" err="1" smtClean="0"/>
              <a:t>mth</a:t>
            </a:r>
            <a:r>
              <a:rPr lang="nl-NL" dirty="0" smtClean="0"/>
              <a:t> team ook komt of zelf met het toedienen van medicatie </a:t>
            </a:r>
            <a:r>
              <a:rPr lang="nl-NL" dirty="0" err="1" smtClean="0"/>
              <a:t>sc</a:t>
            </a:r>
            <a:r>
              <a:rPr lang="nl-NL" dirty="0" smtClean="0"/>
              <a:t> of iv?</a:t>
            </a:r>
          </a:p>
          <a:p>
            <a:r>
              <a:rPr lang="nl-NL" dirty="0" smtClean="0"/>
              <a:t>Overzicht van de soorten infusie die wij thuis kunnen geven! (kort laten zien)</a:t>
            </a:r>
          </a:p>
          <a:p>
            <a:r>
              <a:rPr lang="nl-NL" dirty="0" smtClean="0"/>
              <a:t>Naast infuus behandelingen (zowel perifeer, als centraal veneus, hierover zo meer) en </a:t>
            </a:r>
            <a:r>
              <a:rPr lang="nl-NL" dirty="0" err="1" smtClean="0"/>
              <a:t>sc</a:t>
            </a:r>
            <a:r>
              <a:rPr lang="nl-NL" dirty="0" smtClean="0"/>
              <a:t> toedienen van medicatie kennen we ook nog het toedienen van epidurale en intrathecale medicatie toediening, dit gebeurd nog maar nauwelijks, gaan we verder niet op in </a:t>
            </a:r>
            <a:r>
              <a:rPr lang="nl-NL" dirty="0" err="1" smtClean="0"/>
              <a:t>in</a:t>
            </a:r>
            <a:r>
              <a:rPr lang="nl-NL" dirty="0" smtClean="0"/>
              <a:t> deze scholing.</a:t>
            </a:r>
          </a:p>
          <a:p>
            <a:r>
              <a:rPr lang="nl-NL" dirty="0" smtClean="0"/>
              <a:t>Verschillende infuus pompen die wij thuis gebruiken. Kennen jullie deze pompen?</a:t>
            </a:r>
          </a:p>
          <a:p>
            <a:endParaRPr lang="nl-NL" dirty="0" smtClean="0"/>
          </a:p>
          <a:p>
            <a:r>
              <a:rPr lang="nl-NL" dirty="0" smtClean="0"/>
              <a:t>Wie heeft ervaring met infuus behandelingen?</a:t>
            </a:r>
          </a:p>
          <a:p>
            <a:r>
              <a:rPr lang="nl-NL" dirty="0" smtClean="0"/>
              <a:t>Bij </a:t>
            </a:r>
            <a:r>
              <a:rPr lang="nl-NL" dirty="0" err="1" smtClean="0"/>
              <a:t>clienten</a:t>
            </a:r>
            <a:r>
              <a:rPr lang="nl-NL" dirty="0" smtClean="0"/>
              <a:t> waarbij het </a:t>
            </a:r>
            <a:r>
              <a:rPr lang="nl-NL" dirty="0" err="1" smtClean="0"/>
              <a:t>mth</a:t>
            </a:r>
            <a:r>
              <a:rPr lang="nl-NL" dirty="0" smtClean="0"/>
              <a:t> team ook komt of zelf met het toedienen van medicatie </a:t>
            </a:r>
            <a:r>
              <a:rPr lang="nl-NL" dirty="0" err="1" smtClean="0"/>
              <a:t>sc</a:t>
            </a:r>
            <a:r>
              <a:rPr lang="nl-NL" dirty="0" smtClean="0"/>
              <a:t> of iv?</a:t>
            </a:r>
          </a:p>
          <a:p>
            <a:r>
              <a:rPr lang="nl-NL" dirty="0" smtClean="0"/>
              <a:t>Overzicht van de soorten infusie die wij thuis kunnen geven! (kort laten zien)</a:t>
            </a:r>
          </a:p>
          <a:p>
            <a:r>
              <a:rPr lang="nl-NL" dirty="0" smtClean="0"/>
              <a:t>Naast infuus behandelingen (zowel perifeer, als centraal veneus, hierover zo meer) en </a:t>
            </a:r>
            <a:r>
              <a:rPr lang="nl-NL" dirty="0" err="1" smtClean="0"/>
              <a:t>sc</a:t>
            </a:r>
            <a:r>
              <a:rPr lang="nl-NL" dirty="0" smtClean="0"/>
              <a:t> toedienen van medicatie kennen we ook nog het toedienen van epidurale en intrathecale medicatie toediening, dit gebeurd nog maar nauwelijks, gaan we verder niet op in </a:t>
            </a:r>
            <a:r>
              <a:rPr lang="nl-NL" dirty="0" err="1" smtClean="0"/>
              <a:t>in</a:t>
            </a:r>
            <a:r>
              <a:rPr lang="nl-NL" dirty="0" smtClean="0"/>
              <a:t> deze scholing.</a:t>
            </a:r>
          </a:p>
          <a:p>
            <a:r>
              <a:rPr lang="nl-NL" dirty="0" smtClean="0"/>
              <a:t>Verschillende infuus pompen die wij thuis gebruiken. Kennen jullie deze pompen?</a:t>
            </a:r>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F4B47AEE-23E8-4F57-ADCC-30C07DADEC05}" type="slidenum">
              <a:rPr lang="nl-NL" smtClean="0"/>
              <a:t>3</a:t>
            </a:fld>
            <a:endParaRPr lang="nl-NL"/>
          </a:p>
        </p:txBody>
      </p:sp>
    </p:spTree>
    <p:extLst>
      <p:ext uri="{BB962C8B-B14F-4D97-AF65-F5344CB8AC3E}">
        <p14:creationId xmlns:p14="http://schemas.microsoft.com/office/powerpoint/2010/main" val="2042757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Uitleggen: Aan / uitzetten, starten/ stoppen, primen, </a:t>
            </a:r>
            <a:r>
              <a:rPr lang="nl-NL" dirty="0" err="1" smtClean="0"/>
              <a:t>dose</a:t>
            </a:r>
            <a:endParaRPr lang="nl-NL" dirty="0" smtClean="0"/>
          </a:p>
          <a:p>
            <a:r>
              <a:rPr lang="nl-NL" dirty="0" smtClean="0"/>
              <a:t>Zie zelfgemaakte protocol in de reader</a:t>
            </a:r>
          </a:p>
          <a:p>
            <a:r>
              <a:rPr lang="nl-NL" dirty="0" smtClean="0"/>
              <a:t>Pomplijst uitleggen</a:t>
            </a:r>
          </a:p>
          <a:p>
            <a:r>
              <a:rPr lang="nl-NL" dirty="0" smtClean="0"/>
              <a:t>Aan de </a:t>
            </a:r>
            <a:r>
              <a:rPr lang="nl-NL" dirty="0" err="1" smtClean="0"/>
              <a:t>cadd</a:t>
            </a:r>
            <a:r>
              <a:rPr lang="nl-NL" dirty="0" smtClean="0"/>
              <a:t> </a:t>
            </a:r>
            <a:r>
              <a:rPr lang="nl-NL" dirty="0" err="1" smtClean="0"/>
              <a:t>pca</a:t>
            </a:r>
            <a:r>
              <a:rPr lang="nl-NL" dirty="0" smtClean="0"/>
              <a:t> pomp zit meestal een medicatiecassette gekoppeld (kan ook via een doorvoersysteem een infuuszak of een spuit op worden aangesloten)..dus is een cassette leeg of wil je met spoed starten dan is er op die manier evt. wat te regelen… Opstart door MTH!</a:t>
            </a:r>
          </a:p>
          <a:p>
            <a:r>
              <a:rPr lang="nl-NL" dirty="0" smtClean="0"/>
              <a:t>Je hebt cassettes van 100 ml en 50 ml. Die van 100 ml komt het meest voor. </a:t>
            </a:r>
          </a:p>
          <a:p>
            <a:r>
              <a:rPr lang="nl-NL" dirty="0" smtClean="0"/>
              <a:t>Je kunt de pomp instellen op ml/uur, maar ook op microgram en milligram per uur. Bij micro of milligrammen moet je dan eerst de concentratie van de cassette programmeren in het pompje, dit doet het MTH team. </a:t>
            </a:r>
          </a:p>
          <a:p>
            <a:endParaRPr lang="nl-NL" dirty="0"/>
          </a:p>
        </p:txBody>
      </p:sp>
      <p:sp>
        <p:nvSpPr>
          <p:cNvPr id="4" name="Tijdelijke aanduiding voor dianummer 3"/>
          <p:cNvSpPr>
            <a:spLocks noGrp="1"/>
          </p:cNvSpPr>
          <p:nvPr>
            <p:ph type="sldNum" sz="quarter" idx="10"/>
          </p:nvPr>
        </p:nvSpPr>
        <p:spPr/>
        <p:txBody>
          <a:bodyPr/>
          <a:lstStyle/>
          <a:p>
            <a:fld id="{F4B47AEE-23E8-4F57-ADCC-30C07DADEC05}" type="slidenum">
              <a:rPr lang="nl-NL" smtClean="0"/>
              <a:t>5</a:t>
            </a:fld>
            <a:endParaRPr lang="nl-NL"/>
          </a:p>
        </p:txBody>
      </p:sp>
    </p:spTree>
    <p:extLst>
      <p:ext uri="{BB962C8B-B14F-4D97-AF65-F5344CB8AC3E}">
        <p14:creationId xmlns:p14="http://schemas.microsoft.com/office/powerpoint/2010/main" val="2048369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Een </a:t>
            </a:r>
            <a:r>
              <a:rPr lang="nl-NL" dirty="0" err="1" smtClean="0"/>
              <a:t>Midline</a:t>
            </a:r>
            <a:r>
              <a:rPr lang="nl-NL" dirty="0" smtClean="0"/>
              <a:t> katheter (canule) is een perifeer infuus in één van de diepere aders (vena van de</a:t>
            </a:r>
          </a:p>
          <a:p>
            <a:r>
              <a:rPr lang="nl-NL" dirty="0" smtClean="0"/>
              <a:t>bovenarm). De infuuscanule is circa 20 cm lang. Een </a:t>
            </a:r>
            <a:r>
              <a:rPr lang="nl-NL" dirty="0" err="1" smtClean="0"/>
              <a:t>Midline</a:t>
            </a:r>
            <a:r>
              <a:rPr lang="nl-NL" dirty="0" smtClean="0"/>
              <a:t> canule wordt gebruikt voor</a:t>
            </a:r>
          </a:p>
          <a:p>
            <a:r>
              <a:rPr lang="nl-NL" dirty="0" smtClean="0"/>
              <a:t>perifere toediening van medicatie, vocht of bloed(producten). Deze verspreiden zich via het</a:t>
            </a:r>
          </a:p>
          <a:p>
            <a:r>
              <a:rPr lang="nl-NL" dirty="0" smtClean="0"/>
              <a:t>perifere bloedvat door heel het lichaam. Een </a:t>
            </a:r>
            <a:r>
              <a:rPr lang="nl-NL" dirty="0" err="1" smtClean="0"/>
              <a:t>Midline</a:t>
            </a:r>
            <a:r>
              <a:rPr lang="nl-NL" dirty="0" smtClean="0"/>
              <a:t> canule is geschikt voor kortdurende</a:t>
            </a:r>
          </a:p>
          <a:p>
            <a:r>
              <a:rPr lang="nl-NL" dirty="0" smtClean="0"/>
              <a:t>toediening van maximaal vier weken.</a:t>
            </a:r>
          </a:p>
          <a:p>
            <a:r>
              <a:rPr lang="nl-NL" dirty="0" smtClean="0"/>
              <a:t>De </a:t>
            </a:r>
            <a:r>
              <a:rPr lang="nl-NL" dirty="0" err="1" smtClean="0"/>
              <a:t>Midline</a:t>
            </a:r>
            <a:r>
              <a:rPr lang="nl-NL" dirty="0" smtClean="0"/>
              <a:t> canule wordt ingebracht in de elleboogplooi. De tip van de canule wordt opgevoerd</a:t>
            </a:r>
          </a:p>
          <a:p>
            <a:r>
              <a:rPr lang="nl-NL" dirty="0" smtClean="0"/>
              <a:t>naar de vena </a:t>
            </a:r>
            <a:r>
              <a:rPr lang="nl-NL" dirty="0" err="1" smtClean="0"/>
              <a:t>axillaris</a:t>
            </a:r>
            <a:r>
              <a:rPr lang="nl-NL" dirty="0" smtClean="0"/>
              <a:t> (ader in de oksel)1. De doorstroom in dit diepere bloedvat is groter,</a:t>
            </a:r>
          </a:p>
          <a:p>
            <a:r>
              <a:rPr lang="nl-NL" dirty="0" smtClean="0"/>
              <a:t>waardoor de toegediende vloeistof minder snel irriterend werkt op de bloedvatwand.</a:t>
            </a:r>
          </a:p>
          <a:p>
            <a:r>
              <a:rPr lang="nl-NL" dirty="0" smtClean="0"/>
              <a:t>De indicatie voor het gebruik van een </a:t>
            </a:r>
            <a:r>
              <a:rPr lang="nl-NL" dirty="0" err="1" smtClean="0"/>
              <a:t>Midline</a:t>
            </a:r>
            <a:r>
              <a:rPr lang="nl-NL" dirty="0" smtClean="0"/>
              <a:t> canule is gelijk aan die voor andere vormen van</a:t>
            </a:r>
          </a:p>
          <a:p>
            <a:r>
              <a:rPr lang="nl-NL" dirty="0" smtClean="0"/>
              <a:t>perifeer veneuze infusie. Voordeel is dat de </a:t>
            </a:r>
            <a:r>
              <a:rPr lang="nl-NL" dirty="0" err="1" smtClean="0"/>
              <a:t>Midline</a:t>
            </a:r>
            <a:r>
              <a:rPr lang="nl-NL" dirty="0" smtClean="0"/>
              <a:t> canule minder snel tot </a:t>
            </a:r>
            <a:r>
              <a:rPr lang="nl-NL" dirty="0" err="1" smtClean="0"/>
              <a:t>kathetergerelateerde</a:t>
            </a:r>
            <a:endParaRPr lang="nl-NL" dirty="0" smtClean="0"/>
          </a:p>
          <a:p>
            <a:r>
              <a:rPr lang="nl-NL" dirty="0" smtClean="0"/>
              <a:t>bloedbaaninfecties leidt. Waarschijnlijk is dit omdat hij in een groter vat wordt ingebracht dan</a:t>
            </a:r>
          </a:p>
          <a:p>
            <a:r>
              <a:rPr lang="nl-NL" dirty="0" smtClean="0"/>
              <a:t>een gewoon perifeer infuus. Hij is daardoor bijvoorbeeld geschikt voor lange intraveneuze</a:t>
            </a:r>
          </a:p>
          <a:p>
            <a:r>
              <a:rPr lang="nl-NL" dirty="0" smtClean="0"/>
              <a:t>antibioticabehandeling2 3.</a:t>
            </a:r>
          </a:p>
          <a:p>
            <a:r>
              <a:rPr lang="nl-NL" dirty="0" smtClean="0"/>
              <a:t>Dien via een </a:t>
            </a:r>
            <a:r>
              <a:rPr lang="nl-NL" dirty="0" err="1" smtClean="0"/>
              <a:t>Midline</a:t>
            </a:r>
            <a:r>
              <a:rPr lang="nl-NL" dirty="0" smtClean="0"/>
              <a:t> alleen medicatie toe die ook via een ‘gewone’ perifeer veneuze canule</a:t>
            </a:r>
          </a:p>
          <a:p>
            <a:r>
              <a:rPr lang="nl-NL" dirty="0" smtClean="0"/>
              <a:t>toegediend wordt. Er kunnen geen totale parenterale voeding of irriterende geneesmiddelen via</a:t>
            </a:r>
          </a:p>
          <a:p>
            <a:r>
              <a:rPr lang="nl-NL" dirty="0" smtClean="0"/>
              <a:t>een </a:t>
            </a:r>
            <a:r>
              <a:rPr lang="nl-NL" dirty="0" err="1" smtClean="0"/>
              <a:t>Midline</a:t>
            </a:r>
            <a:r>
              <a:rPr lang="nl-NL" dirty="0" smtClean="0"/>
              <a:t> worden toegediend.</a:t>
            </a:r>
          </a:p>
          <a:p>
            <a:r>
              <a:rPr lang="nl-NL" dirty="0" smtClean="0"/>
              <a:t>Aanprikken</a:t>
            </a:r>
          </a:p>
          <a:p>
            <a:r>
              <a:rPr lang="nl-NL" dirty="0" smtClean="0"/>
              <a:t>De </a:t>
            </a:r>
            <a:r>
              <a:rPr lang="nl-NL" dirty="0" err="1" smtClean="0"/>
              <a:t>Midline</a:t>
            </a:r>
            <a:r>
              <a:rPr lang="nl-NL" dirty="0" smtClean="0"/>
              <a:t> wordt onder steriele omstandigheden onder echogeleiding ingebracht door een arts</a:t>
            </a:r>
          </a:p>
          <a:p>
            <a:r>
              <a:rPr lang="nl-NL" dirty="0" smtClean="0"/>
              <a:t>of een </a:t>
            </a:r>
            <a:r>
              <a:rPr lang="nl-NL" dirty="0" err="1" smtClean="0"/>
              <a:t>gespecialeerd</a:t>
            </a:r>
            <a:r>
              <a:rPr lang="nl-NL" dirty="0" smtClean="0"/>
              <a:t> verpleegkundige. Er is geen röntgenfoto nodig om de ligging te</a:t>
            </a:r>
          </a:p>
          <a:p>
            <a:r>
              <a:rPr lang="nl-NL" dirty="0" smtClean="0"/>
              <a:t>controleren4. Sluit de </a:t>
            </a:r>
            <a:r>
              <a:rPr lang="nl-NL" dirty="0" err="1" smtClean="0"/>
              <a:t>Midline</a:t>
            </a:r>
            <a:r>
              <a:rPr lang="nl-NL" dirty="0" smtClean="0"/>
              <a:t> canule af met een (</a:t>
            </a:r>
            <a:r>
              <a:rPr lang="nl-NL" dirty="0" err="1" smtClean="0"/>
              <a:t>naaldloos</a:t>
            </a:r>
            <a:r>
              <a:rPr lang="nl-NL" dirty="0" smtClean="0"/>
              <a:t>) afsluitdopje. Koppel het </a:t>
            </a:r>
            <a:r>
              <a:rPr lang="nl-NL" dirty="0" err="1" smtClean="0"/>
              <a:t>naaldloze</a:t>
            </a:r>
            <a:endParaRPr lang="nl-NL" dirty="0" smtClean="0"/>
          </a:p>
          <a:p>
            <a:r>
              <a:rPr lang="nl-NL" dirty="0" smtClean="0"/>
              <a:t>afsluitdopje aan de infuusslang, zo nodig met een driewegkraantje er tussen.</a:t>
            </a:r>
          </a:p>
          <a:p>
            <a:r>
              <a:rPr lang="nl-NL" dirty="0" smtClean="0"/>
              <a:t>Normaal bewegen van de arm is mogelijk; voorkom extreme bewegingen, zo houd je de</a:t>
            </a:r>
          </a:p>
          <a:p>
            <a:r>
              <a:rPr lang="nl-NL" dirty="0" smtClean="0"/>
              <a:t>katheter zo lang mogelijk goed op zijn plaats. Leunen op de bewuste arm en het maken van</a:t>
            </a:r>
          </a:p>
          <a:p>
            <a:r>
              <a:rPr lang="nl-NL" dirty="0" smtClean="0"/>
              <a:t>heftige bewegingen worden afgeraden.</a:t>
            </a:r>
          </a:p>
          <a:p>
            <a:r>
              <a:rPr lang="nl-NL" dirty="0" smtClean="0"/>
              <a:t>Plaats de </a:t>
            </a:r>
            <a:r>
              <a:rPr lang="nl-NL" dirty="0" err="1" smtClean="0"/>
              <a:t>Midline</a:t>
            </a:r>
            <a:r>
              <a:rPr lang="nl-NL" dirty="0" smtClean="0"/>
              <a:t> canule niet in:</a:t>
            </a:r>
          </a:p>
          <a:p>
            <a:r>
              <a:rPr lang="nl-NL" dirty="0" smtClean="0"/>
              <a:t>􀂄 ledematen waarin trombose is geconstateerd;</a:t>
            </a:r>
          </a:p>
          <a:p>
            <a:r>
              <a:rPr lang="nl-NL" dirty="0" smtClean="0"/>
              <a:t>􀂄 aan de zijde van het lichaam waar lymfklieren uit de oksel zijn verwijderd;</a:t>
            </a:r>
          </a:p>
          <a:p>
            <a:r>
              <a:rPr lang="nl-NL" dirty="0" smtClean="0"/>
              <a:t>􀂄 bestraald gebied;</a:t>
            </a:r>
          </a:p>
          <a:p>
            <a:r>
              <a:rPr lang="nl-NL" dirty="0" smtClean="0"/>
              <a:t>􀂄 verlamde ledematen;</a:t>
            </a:r>
          </a:p>
          <a:p>
            <a:r>
              <a:rPr lang="nl-NL" dirty="0" smtClean="0"/>
              <a:t>􀂄 ledematen met dystrofie;</a:t>
            </a:r>
          </a:p>
          <a:p>
            <a:r>
              <a:rPr lang="nl-NL" dirty="0" smtClean="0"/>
              <a:t>􀂄 een lichaamsdeel met een arterioveneuze shunt;</a:t>
            </a:r>
          </a:p>
          <a:p>
            <a:r>
              <a:rPr lang="nl-NL" dirty="0" smtClean="0"/>
              <a:t>􀂄 ledematen met oedeem.</a:t>
            </a:r>
          </a:p>
          <a:p>
            <a:r>
              <a:rPr lang="nl-NL" dirty="0" smtClean="0"/>
              <a:t>Verwijder een </a:t>
            </a:r>
            <a:r>
              <a:rPr lang="nl-NL" dirty="0" err="1" smtClean="0"/>
              <a:t>Midline</a:t>
            </a:r>
            <a:r>
              <a:rPr lang="nl-NL" dirty="0" smtClean="0"/>
              <a:t> canule op dezelfde wijze als een </a:t>
            </a:r>
            <a:r>
              <a:rPr lang="nl-NL" dirty="0" err="1" smtClean="0"/>
              <a:t>ongetunnelde</a:t>
            </a:r>
            <a:r>
              <a:rPr lang="nl-NL" dirty="0" smtClean="0"/>
              <a:t> centraal veneuze</a:t>
            </a:r>
          </a:p>
          <a:p>
            <a:r>
              <a:rPr lang="nl-NL" dirty="0" err="1" smtClean="0"/>
              <a:t>kathteter</a:t>
            </a:r>
            <a:r>
              <a:rPr lang="nl-NL" dirty="0" smtClean="0"/>
              <a:t>.</a:t>
            </a:r>
          </a:p>
          <a:p>
            <a:r>
              <a:rPr lang="nl-NL" dirty="0" smtClean="0"/>
              <a:t>Bij toediening via een </a:t>
            </a:r>
            <a:r>
              <a:rPr lang="nl-NL" dirty="0" err="1" smtClean="0"/>
              <a:t>Midline</a:t>
            </a:r>
            <a:r>
              <a:rPr lang="nl-NL" dirty="0" smtClean="0"/>
              <a:t> canule kunnen de volgende complicaties optreden.</a:t>
            </a:r>
          </a:p>
          <a:p>
            <a:r>
              <a:rPr lang="nl-NL" dirty="0" smtClean="0"/>
              <a:t>Flebitis</a:t>
            </a:r>
          </a:p>
          <a:p>
            <a:r>
              <a:rPr lang="nl-NL" dirty="0" smtClean="0"/>
              <a:t>Steriele flebitis is de meest voorkomende complicatie bij een </a:t>
            </a:r>
            <a:r>
              <a:rPr lang="nl-NL" dirty="0" err="1" smtClean="0"/>
              <a:t>Midline</a:t>
            </a:r>
            <a:r>
              <a:rPr lang="nl-NL" dirty="0" smtClean="0"/>
              <a:t> infuus. Dit is een </a:t>
            </a:r>
            <a:r>
              <a:rPr lang="nl-NL" dirty="0" err="1" smtClean="0"/>
              <a:t>nietinfectieus</a:t>
            </a:r>
            <a:endParaRPr lang="nl-NL" dirty="0" smtClean="0"/>
          </a:p>
          <a:p>
            <a:r>
              <a:rPr lang="nl-NL" dirty="0" smtClean="0"/>
              <a:t>proces, maar een reactie van het lichaam op het lichaamsvreemde materiaal. Overleg</a:t>
            </a:r>
          </a:p>
          <a:p>
            <a:r>
              <a:rPr lang="nl-NL" dirty="0" smtClean="0"/>
              <a:t>met de arts.</a:t>
            </a:r>
          </a:p>
          <a:p>
            <a:r>
              <a:rPr lang="nl-NL" dirty="0" smtClean="0"/>
              <a:t>Hematoomvorming</a:t>
            </a:r>
          </a:p>
          <a:p>
            <a:r>
              <a:rPr lang="nl-NL" dirty="0" smtClean="0"/>
              <a:t>Een hematoom kan ontstaan bij het inbrengen of verwijderen van het infuus. Voorkom het</a:t>
            </a:r>
          </a:p>
          <a:p>
            <a:r>
              <a:rPr lang="nl-NL" dirty="0" smtClean="0"/>
              <a:t>laatste door, na het verwijderen van de canule, drie minuten zonder onderbreking op de</a:t>
            </a:r>
          </a:p>
          <a:p>
            <a:r>
              <a:rPr lang="nl-NL" dirty="0" smtClean="0"/>
              <a:t>punctieplaats te drukken. Druk langer wanneer de cliënt antistollingsmiddelen gebruikt.</a:t>
            </a:r>
          </a:p>
          <a:p>
            <a:r>
              <a:rPr lang="nl-NL" dirty="0" smtClean="0"/>
              <a:t>Verstopping van de katheter</a:t>
            </a:r>
          </a:p>
          <a:p>
            <a:r>
              <a:rPr lang="nl-NL" dirty="0" smtClean="0"/>
              <a:t>De katheter loopt slecht, of niet meer. Hij is niet toegankelijk. Overleg met de arts.</a:t>
            </a:r>
          </a:p>
          <a:p>
            <a:r>
              <a:rPr lang="nl-NL" dirty="0" smtClean="0"/>
              <a:t>Trombose</a:t>
            </a:r>
          </a:p>
          <a:p>
            <a:r>
              <a:rPr lang="nl-NL" dirty="0" smtClean="0"/>
              <a:t>Bij een </a:t>
            </a:r>
            <a:r>
              <a:rPr lang="nl-NL" dirty="0" err="1" smtClean="0"/>
              <a:t>Midline</a:t>
            </a:r>
            <a:r>
              <a:rPr lang="nl-NL" dirty="0" smtClean="0"/>
              <a:t> canule ontstaat dit meestal ter hoogte van de tip van de canule, die in de oksel</a:t>
            </a:r>
          </a:p>
          <a:p>
            <a:r>
              <a:rPr lang="nl-NL" dirty="0" smtClean="0"/>
              <a:t>ader uitkomt. De cliënt geeft pijnklachten aan in de schouderregio. Waarschuw een arts.</a:t>
            </a:r>
          </a:p>
          <a:p>
            <a:endParaRPr lang="nl-NL" dirty="0"/>
          </a:p>
        </p:txBody>
      </p:sp>
      <p:sp>
        <p:nvSpPr>
          <p:cNvPr id="4" name="Tijdelijke aanduiding voor dianummer 3"/>
          <p:cNvSpPr>
            <a:spLocks noGrp="1"/>
          </p:cNvSpPr>
          <p:nvPr>
            <p:ph type="sldNum" sz="quarter" idx="10"/>
          </p:nvPr>
        </p:nvSpPr>
        <p:spPr/>
        <p:txBody>
          <a:bodyPr/>
          <a:lstStyle/>
          <a:p>
            <a:fld id="{F4B47AEE-23E8-4F57-ADCC-30C07DADEC05}" type="slidenum">
              <a:rPr lang="nl-NL" smtClean="0"/>
              <a:t>6</a:t>
            </a:fld>
            <a:endParaRPr lang="nl-NL"/>
          </a:p>
        </p:txBody>
      </p:sp>
    </p:spTree>
    <p:extLst>
      <p:ext uri="{BB962C8B-B14F-4D97-AF65-F5344CB8AC3E}">
        <p14:creationId xmlns:p14="http://schemas.microsoft.com/office/powerpoint/2010/main" val="2361231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Centraal veneuze katheter is een algemene benaming voor verschillende soorten katheters. Het uiteinde van de katheter kan uit een enkel-, dubbel- of driewegtoegangskanaal bestaan. </a:t>
            </a:r>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F4B47AEE-23E8-4F57-ADCC-30C07DADEC05}" type="slidenum">
              <a:rPr lang="nl-NL" smtClean="0"/>
              <a:t>7</a:t>
            </a:fld>
            <a:endParaRPr lang="nl-NL"/>
          </a:p>
        </p:txBody>
      </p:sp>
    </p:spTree>
    <p:extLst>
      <p:ext uri="{BB962C8B-B14F-4D97-AF65-F5344CB8AC3E}">
        <p14:creationId xmlns:p14="http://schemas.microsoft.com/office/powerpoint/2010/main" val="1902732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Een PICC wordt ingebracht in de vena basilica, </a:t>
            </a:r>
            <a:r>
              <a:rPr lang="nl-NL" dirty="0" err="1" smtClean="0"/>
              <a:t>cephalica</a:t>
            </a:r>
            <a:r>
              <a:rPr lang="nl-NL" dirty="0" smtClean="0"/>
              <a:t>, </a:t>
            </a:r>
            <a:r>
              <a:rPr lang="nl-NL" dirty="0" err="1" smtClean="0"/>
              <a:t>mediana</a:t>
            </a:r>
            <a:r>
              <a:rPr lang="nl-NL" dirty="0" smtClean="0"/>
              <a:t> </a:t>
            </a:r>
            <a:r>
              <a:rPr lang="nl-NL" dirty="0" err="1" smtClean="0"/>
              <a:t>cubiti</a:t>
            </a:r>
            <a:r>
              <a:rPr lang="nl-NL" dirty="0" smtClean="0"/>
              <a:t> of </a:t>
            </a:r>
            <a:r>
              <a:rPr lang="nl-NL" dirty="0" err="1" smtClean="0"/>
              <a:t>brachialius</a:t>
            </a:r>
            <a:r>
              <a:rPr lang="nl-NL" dirty="0" smtClean="0"/>
              <a:t>, in het midden van de bovenarm </a:t>
            </a:r>
          </a:p>
          <a:p>
            <a:endParaRPr lang="nl-NL" dirty="0" smtClean="0"/>
          </a:p>
          <a:p>
            <a:r>
              <a:rPr lang="nl-NL" dirty="0" smtClean="0"/>
              <a:t>Het inbrengen in de bovenarm heeft de voorkeur, hierdoor wordt afklemmen van de katheter voorkomen. </a:t>
            </a:r>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F4B47AEE-23E8-4F57-ADCC-30C07DADEC05}" type="slidenum">
              <a:rPr lang="nl-NL" smtClean="0"/>
              <a:t>10</a:t>
            </a:fld>
            <a:endParaRPr lang="nl-NL"/>
          </a:p>
        </p:txBody>
      </p:sp>
    </p:spTree>
    <p:extLst>
      <p:ext uri="{BB962C8B-B14F-4D97-AF65-F5344CB8AC3E}">
        <p14:creationId xmlns:p14="http://schemas.microsoft.com/office/powerpoint/2010/main" val="1669811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injectiekamer wordt operatief onder de huid ingebracht en vastgehecht aan een spier. De katheter zit in een grote ader. De injectiekamer is bedekt met een dik </a:t>
            </a:r>
            <a:r>
              <a:rPr lang="nl-NL" dirty="0" err="1" smtClean="0"/>
              <a:t>silliconenmembraan</a:t>
            </a:r>
            <a:r>
              <a:rPr lang="nl-NL" dirty="0" smtClean="0"/>
              <a:t>. Dit membraan wordt door de huid heen aangeprikt met een poortsysteemnaald. </a:t>
            </a:r>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F4B47AEE-23E8-4F57-ADCC-30C07DADEC05}" type="slidenum">
              <a:rPr lang="nl-NL" smtClean="0"/>
              <a:t>11</a:t>
            </a:fld>
            <a:endParaRPr lang="nl-NL"/>
          </a:p>
        </p:txBody>
      </p:sp>
    </p:spTree>
    <p:extLst>
      <p:ext uri="{BB962C8B-B14F-4D97-AF65-F5344CB8AC3E}">
        <p14:creationId xmlns:p14="http://schemas.microsoft.com/office/powerpoint/2010/main" val="1207873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Pneumothorax</a:t>
            </a:r>
          </a:p>
          <a:p>
            <a:r>
              <a:rPr lang="nl-NL" dirty="0" smtClean="0"/>
              <a:t>Bij het inbrengen (via de subclavia of jugularis) kan per ongeluk de longtop aangeprikt worden.</a:t>
            </a:r>
          </a:p>
          <a:p>
            <a:r>
              <a:rPr lang="nl-NL" dirty="0" smtClean="0"/>
              <a:t>De cliënt is kortademig en heeft pijn in de borstkas. Waarschuw de arts.</a:t>
            </a:r>
          </a:p>
          <a:p>
            <a:r>
              <a:rPr lang="nl-NL" dirty="0" smtClean="0"/>
              <a:t>Infectie</a:t>
            </a:r>
          </a:p>
          <a:p>
            <a:r>
              <a:rPr lang="nl-NL" dirty="0" smtClean="0"/>
              <a:t>Micro-organismen kunnen relatief gemakkelijk via de buiten- of binnenkant van de katheter in</a:t>
            </a:r>
          </a:p>
          <a:p>
            <a:r>
              <a:rPr lang="nl-NL" dirty="0" smtClean="0"/>
              <a:t>de bloedbaan terecht komen. Het risico op infecties neemt toe naarmate de katheter langer blijft</a:t>
            </a:r>
          </a:p>
          <a:p>
            <a:r>
              <a:rPr lang="nl-NL" dirty="0" smtClean="0"/>
              <a:t>zitten. Voorkom infecties.</a:t>
            </a:r>
          </a:p>
          <a:p>
            <a:r>
              <a:rPr lang="nl-NL" dirty="0" smtClean="0"/>
              <a:t>􀂄 Raak de aansluitpunten van de materialen niet aan, gebruik de no </a:t>
            </a:r>
            <a:r>
              <a:rPr lang="nl-NL" dirty="0" err="1" smtClean="0"/>
              <a:t>touch</a:t>
            </a:r>
            <a:r>
              <a:rPr lang="nl-NL" dirty="0" smtClean="0"/>
              <a:t>-methode.</a:t>
            </a:r>
          </a:p>
          <a:p>
            <a:r>
              <a:rPr lang="nl-NL" dirty="0" smtClean="0"/>
              <a:t>􀂄 Desinfecteer aansluitpunten en bijspuitpunten van (het toedieningssysteem van) de CVK met</a:t>
            </a:r>
          </a:p>
          <a:p>
            <a:r>
              <a:rPr lang="nl-NL" dirty="0" smtClean="0"/>
              <a:t>alcohol 70% voorafgaand aan het uitvoeren van handelingen hieraan.</a:t>
            </a:r>
          </a:p>
          <a:p>
            <a:r>
              <a:rPr lang="nl-NL" dirty="0" smtClean="0"/>
              <a:t>􀂄 Plaats een verbindingsslang tussen de CVK en de infuusslang wanneer de infuusslang vaker</a:t>
            </a:r>
          </a:p>
          <a:p>
            <a:r>
              <a:rPr lang="nl-NL" dirty="0" smtClean="0"/>
              <a:t>vervangen moet worden dan de infuuspleister. Vervang de verbindingsslang bij het</a:t>
            </a:r>
          </a:p>
          <a:p>
            <a:r>
              <a:rPr lang="nl-NL" dirty="0" smtClean="0"/>
              <a:t>verwisselen van de infuuspleister.</a:t>
            </a:r>
          </a:p>
          <a:p>
            <a:r>
              <a:rPr lang="nl-NL" dirty="0" smtClean="0"/>
              <a:t>􀂄 Gebruik (</a:t>
            </a:r>
            <a:r>
              <a:rPr lang="nl-NL" dirty="0" err="1" smtClean="0"/>
              <a:t>naaldloze</a:t>
            </a:r>
            <a:r>
              <a:rPr lang="nl-NL" dirty="0" smtClean="0"/>
              <a:t>) afsluitdopjes (connectoren) om het aantal momenten van open</a:t>
            </a:r>
          </a:p>
          <a:p>
            <a:r>
              <a:rPr lang="nl-NL" dirty="0" smtClean="0"/>
              <a:t>verbinding tussen de CVK en de buitenlucht te beperken.</a:t>
            </a:r>
          </a:p>
          <a:p>
            <a:r>
              <a:rPr lang="nl-NL" dirty="0" smtClean="0"/>
              <a:t>Luchtembolie</a:t>
            </a:r>
          </a:p>
          <a:p>
            <a:r>
              <a:rPr lang="nl-NL" dirty="0" smtClean="0"/>
              <a:t>Door het verschil van druk in de grote ader waarin de katheter ligt en de druk van de buitenlucht</a:t>
            </a:r>
          </a:p>
          <a:p>
            <a:r>
              <a:rPr lang="nl-NL" dirty="0" smtClean="0"/>
              <a:t>kan lucht aangezogen worden in het bloed. Dit risico bestaat wanneer er een open verbinding is</a:t>
            </a:r>
          </a:p>
          <a:p>
            <a:r>
              <a:rPr lang="nl-NL" dirty="0" smtClean="0"/>
              <a:t>tussen de katheter en de buitenlucht. Een luchtembolie verstoort de bloedsomloop.</a:t>
            </a:r>
          </a:p>
          <a:p>
            <a:r>
              <a:rPr lang="nl-NL" dirty="0" smtClean="0"/>
              <a:t>Verschijnselen zijn een lage bloeddruk en onregelmatige ademhaling.</a:t>
            </a:r>
          </a:p>
          <a:p>
            <a:r>
              <a:rPr lang="nl-NL" dirty="0" smtClean="0"/>
              <a:t>.. Klem de katheter zo snel mogelijk af met een (</a:t>
            </a:r>
            <a:r>
              <a:rPr lang="nl-NL" dirty="0" err="1" smtClean="0"/>
              <a:t>naaldloos</a:t>
            </a:r>
            <a:r>
              <a:rPr lang="nl-NL" dirty="0" smtClean="0"/>
              <a:t>) afsluitdopje (connector) of evt. een</a:t>
            </a:r>
          </a:p>
          <a:p>
            <a:r>
              <a:rPr lang="nl-NL" dirty="0" smtClean="0"/>
              <a:t>gewoon afsluitdopje. Laat de cliënt plat op de rug liggen en vraag de cliënt met de mond op</a:t>
            </a:r>
          </a:p>
          <a:p>
            <a:r>
              <a:rPr lang="nl-NL" dirty="0" smtClean="0"/>
              <a:t>de hand blazen. Schakel zo nodig een arts in.</a:t>
            </a:r>
          </a:p>
          <a:p>
            <a:r>
              <a:rPr lang="nl-NL" dirty="0" smtClean="0"/>
              <a:t>.. Klem een beschadigde katheter direct af tussen de beschadigde plek en de insteekplaats.</a:t>
            </a:r>
          </a:p>
          <a:p>
            <a:r>
              <a:rPr lang="nl-NL" dirty="0" smtClean="0"/>
              <a:t>.. Stop de toediening.</a:t>
            </a:r>
          </a:p>
          <a:p>
            <a:r>
              <a:rPr lang="nl-NL" dirty="0" smtClean="0"/>
              <a:t>Verstopping</a:t>
            </a:r>
          </a:p>
          <a:p>
            <a:r>
              <a:rPr lang="nl-NL" dirty="0" smtClean="0"/>
              <a:t>.. Voorkom verstopping door de katheter te </a:t>
            </a:r>
            <a:r>
              <a:rPr lang="nl-NL" dirty="0" err="1" smtClean="0"/>
              <a:t>flushen</a:t>
            </a:r>
            <a:r>
              <a:rPr lang="nl-NL" dirty="0" smtClean="0"/>
              <a:t> en af te sluiten volgens voorschrift.</a:t>
            </a:r>
          </a:p>
          <a:p>
            <a:r>
              <a:rPr lang="nl-NL" dirty="0" smtClean="0"/>
              <a:t>.. Voorkom afknikken van de katheter door zorgvuldige fixatie.</a:t>
            </a:r>
          </a:p>
          <a:p>
            <a:r>
              <a:rPr lang="nl-NL" dirty="0" smtClean="0"/>
              <a:t>.. Een zeldzame oorzaak van een niet lopende CVK is het </a:t>
            </a:r>
            <a:r>
              <a:rPr lang="nl-NL" dirty="0" err="1" smtClean="0"/>
              <a:t>Pinch</a:t>
            </a:r>
            <a:r>
              <a:rPr lang="nl-NL" dirty="0" smtClean="0"/>
              <a:t> off-syndroom. De CVK wordt</a:t>
            </a:r>
          </a:p>
          <a:p>
            <a:r>
              <a:rPr lang="nl-NL" dirty="0" smtClean="0"/>
              <a:t>afgekneld tussen het sleutelbeen en de eerste rib. Hierdoor loopt de CVK onregelmatig of is</a:t>
            </a:r>
          </a:p>
          <a:p>
            <a:r>
              <a:rPr lang="nl-NL" dirty="0" smtClean="0"/>
              <a:t>het al of niet doorlopen van de infuusvloeistof afhankelijk van de houding van de cliënt. De</a:t>
            </a:r>
          </a:p>
          <a:p>
            <a:r>
              <a:rPr lang="nl-NL" dirty="0" smtClean="0"/>
              <a:t>CVK moet verwijderd worden vanwege risico op afscheuren en risico op embolie</a:t>
            </a:r>
          </a:p>
          <a:p>
            <a:r>
              <a:rPr lang="nl-NL" dirty="0" smtClean="0"/>
              <a:t>Verplaatsing</a:t>
            </a:r>
          </a:p>
          <a:p>
            <a:r>
              <a:rPr lang="nl-NL" dirty="0" smtClean="0"/>
              <a:t>Het is mogelijk dat de katheter zich op langere termijn spontaan verplaatst. Pijn in nek, arm of</a:t>
            </a:r>
          </a:p>
          <a:p>
            <a:r>
              <a:rPr lang="nl-NL" dirty="0" smtClean="0"/>
              <a:t>tussen de schouderbladen tijdens de inloop van vloeistoffen kan hierop wijzen. Als de katheter</a:t>
            </a:r>
          </a:p>
          <a:p>
            <a:r>
              <a:rPr lang="nl-NL" dirty="0" smtClean="0"/>
              <a:t>zich buiten het bloedvat bevindt, moet deze verwijderd worden. Raadpleeg de arts.</a:t>
            </a:r>
          </a:p>
          <a:p>
            <a:endParaRPr lang="nl-NL" dirty="0"/>
          </a:p>
        </p:txBody>
      </p:sp>
      <p:sp>
        <p:nvSpPr>
          <p:cNvPr id="4" name="Tijdelijke aanduiding voor dianummer 3"/>
          <p:cNvSpPr>
            <a:spLocks noGrp="1"/>
          </p:cNvSpPr>
          <p:nvPr>
            <p:ph type="sldNum" sz="quarter" idx="10"/>
          </p:nvPr>
        </p:nvSpPr>
        <p:spPr/>
        <p:txBody>
          <a:bodyPr/>
          <a:lstStyle/>
          <a:p>
            <a:fld id="{F4B47AEE-23E8-4F57-ADCC-30C07DADEC05}" type="slidenum">
              <a:rPr lang="nl-NL" smtClean="0"/>
              <a:t>13</a:t>
            </a:fld>
            <a:endParaRPr lang="nl-NL"/>
          </a:p>
        </p:txBody>
      </p:sp>
    </p:spTree>
    <p:extLst>
      <p:ext uri="{BB962C8B-B14F-4D97-AF65-F5344CB8AC3E}">
        <p14:creationId xmlns:p14="http://schemas.microsoft.com/office/powerpoint/2010/main" val="2063349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Wanneer desinfecteren van de huid bij injecties nodig is kan gebruik gemaakt worden van:</a:t>
            </a:r>
          </a:p>
          <a:p>
            <a:r>
              <a:rPr lang="nl-NL" dirty="0" smtClean="0"/>
              <a:t>􀂄 van alcohol 70%;</a:t>
            </a:r>
          </a:p>
          <a:p>
            <a:r>
              <a:rPr lang="nl-NL" dirty="0" smtClean="0"/>
              <a:t>􀂄 chloorhexidine 0,5% opgelost in alcohol 70% (chloorhexidine alcohol 70%)2.</a:t>
            </a:r>
          </a:p>
          <a:p>
            <a:r>
              <a:rPr lang="nl-NL" dirty="0" smtClean="0"/>
              <a:t>De desinfectans wordt aangebracht op een gaasje. Het is eveneens mogelijk om gebruik te maken van alcohol swaps.</a:t>
            </a:r>
          </a:p>
          <a:p>
            <a:r>
              <a:rPr lang="nl-NL" dirty="0" smtClean="0"/>
              <a:t>Alcohol 70% heeft een totaal spectrum en werkt slechts tijdelijk. Omdat bij het inbrengen van een infuus de desinfectie langer moet aanhouden, wordt gedesinfecteerd met alcohol 70% waarin opgelost chloorhexidine 0,5%.</a:t>
            </a:r>
          </a:p>
          <a:p>
            <a:r>
              <a:rPr lang="nl-NL" dirty="0" smtClean="0"/>
              <a:t>Chloorhexidine zorgt voor een langere werking van de desinfectie. Onderzoek heeft aangetoond dat de desinfectie met chloorhexidine alcohol 0,5% indien afgedekt met een wondfolie 7 dagen aanhoudt. Toevoeging van jodium geeft ook een langere werking, maar omdat jodium onwerkzaam wordt door eiwitten uit wondvocht, bloed en dergelijke verdient dit niet de voorkeur.</a:t>
            </a:r>
          </a:p>
          <a:p>
            <a:r>
              <a:rPr lang="nl-NL" dirty="0" smtClean="0"/>
              <a:t>Met name bij huiddesinfectans is het van groot belang te letten op de op de verpakking aangegeven uiterste gebruiksdatum en deze niet te overschrijden.</a:t>
            </a:r>
          </a:p>
          <a:p>
            <a:r>
              <a:rPr lang="nl-NL" dirty="0" smtClean="0"/>
              <a:t>De juiste wijze voor desinfecteren met alcohol 70% of chloorhexidine alcohol 70% is dat de alcohol die aangebracht is eerst minimaal 1 minuut aan de lucht moet drogen (dit geldt trouwens voor de meeste desinfectiemiddelen; chloorhexidine 1 % in water hoeft niet aan de lucht te drogen). Dit is van belang in verband met:</a:t>
            </a:r>
          </a:p>
          <a:p>
            <a:r>
              <a:rPr lang="nl-NL" dirty="0" smtClean="0"/>
              <a:t>􀂄 een optimaal desinfecterende werking van de alcohol;</a:t>
            </a:r>
          </a:p>
          <a:p>
            <a:r>
              <a:rPr lang="nl-NL" dirty="0" smtClean="0"/>
              <a:t>􀂄 het voorkomen van onwerkzaam worden van (levend) vaccin bij het in aanraking komen met alcohol.</a:t>
            </a:r>
          </a:p>
          <a:p>
            <a:endParaRPr lang="nl-NL" dirty="0"/>
          </a:p>
        </p:txBody>
      </p:sp>
      <p:sp>
        <p:nvSpPr>
          <p:cNvPr id="4" name="Tijdelijke aanduiding voor dianummer 3"/>
          <p:cNvSpPr>
            <a:spLocks noGrp="1"/>
          </p:cNvSpPr>
          <p:nvPr>
            <p:ph type="sldNum" sz="quarter" idx="10"/>
          </p:nvPr>
        </p:nvSpPr>
        <p:spPr/>
        <p:txBody>
          <a:bodyPr/>
          <a:lstStyle/>
          <a:p>
            <a:fld id="{F4B47AEE-23E8-4F57-ADCC-30C07DADEC05}" type="slidenum">
              <a:rPr lang="nl-NL" smtClean="0"/>
              <a:t>16</a:t>
            </a:fld>
            <a:endParaRPr lang="nl-NL"/>
          </a:p>
        </p:txBody>
      </p:sp>
    </p:spTree>
    <p:extLst>
      <p:ext uri="{BB962C8B-B14F-4D97-AF65-F5344CB8AC3E}">
        <p14:creationId xmlns:p14="http://schemas.microsoft.com/office/powerpoint/2010/main" val="4258300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AF95F03A-241D-4D75-A744-546CF269A101}" type="datetimeFigureOut">
              <a:rPr lang="nl-NL" smtClean="0"/>
              <a:t>12-9-2018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2ABA866-A99A-48C9-A06C-FBABA83E7468}" type="slidenum">
              <a:rPr lang="nl-NL" smtClean="0"/>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AF95F03A-241D-4D75-A744-546CF269A101}" type="datetimeFigureOut">
              <a:rPr lang="nl-NL" smtClean="0"/>
              <a:t>12-9-2018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2ABA866-A99A-48C9-A06C-FBABA83E7468}"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F95F03A-241D-4D75-A744-546CF269A101}" type="datetimeFigureOut">
              <a:rPr lang="nl-NL" smtClean="0"/>
              <a:t>12-9-2018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2ABA866-A99A-48C9-A06C-FBABA83E7468}" type="slidenum">
              <a:rPr lang="nl-NL" smtClean="0"/>
              <a:t>‹nr.›</a:t>
            </a:fld>
            <a:endParaRPr lang="nl-NL"/>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nl-NL" smtClean="0"/>
              <a:t>Klik om de stijl te bewerken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AF95F03A-241D-4D75-A744-546CF269A101}" type="datetimeFigureOut">
              <a:rPr lang="nl-NL" smtClean="0"/>
              <a:t>12-9-2018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2ABA866-A99A-48C9-A06C-FBABA83E7468}" type="slidenum">
              <a:rPr lang="nl-NL" smtClean="0"/>
              <a:t>‹nr.›</a:t>
            </a:fld>
            <a:endParaRPr lang="nl-NL"/>
          </a:p>
        </p:txBody>
      </p:sp>
      <p:sp>
        <p:nvSpPr>
          <p:cNvPr id="7" name="Title 6"/>
          <p:cNvSpPr>
            <a:spLocks noGrp="1"/>
          </p:cNvSpPr>
          <p:nvPr>
            <p:ph type="title"/>
          </p:nvPr>
        </p:nvSpPr>
        <p:spPr/>
        <p:txBody>
          <a:bodyPr/>
          <a:lstStyle/>
          <a:p>
            <a:r>
              <a:rPr lang="nl-NL" smtClean="0"/>
              <a:t>Klik om de stijl te bewerken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AF95F03A-241D-4D75-A744-546CF269A101}" type="datetimeFigureOut">
              <a:rPr lang="nl-NL" smtClean="0"/>
              <a:t>12-9-2018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2ABA866-A99A-48C9-A06C-FBABA83E7468}" type="slidenum">
              <a:rPr lang="nl-NL" smtClean="0"/>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5" name="Date Placeholder 4"/>
          <p:cNvSpPr>
            <a:spLocks noGrp="1"/>
          </p:cNvSpPr>
          <p:nvPr>
            <p:ph type="dt" sz="half" idx="10"/>
          </p:nvPr>
        </p:nvSpPr>
        <p:spPr/>
        <p:txBody>
          <a:bodyPr/>
          <a:lstStyle/>
          <a:p>
            <a:fld id="{AF95F03A-241D-4D75-A744-546CF269A101}" type="datetimeFigureOut">
              <a:rPr lang="nl-NL" smtClean="0"/>
              <a:t>12-9-2018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2ABA866-A99A-48C9-A06C-FBABA83E7468}" type="slidenum">
              <a:rPr lang="nl-NL" smtClean="0"/>
              <a:t>‹nr.›</a:t>
            </a:fld>
            <a:endParaRPr lang="nl-NL"/>
          </a:p>
        </p:txBody>
      </p:sp>
      <p:sp>
        <p:nvSpPr>
          <p:cNvPr id="9" name="Content Placeholder 8"/>
          <p:cNvSpPr>
            <a:spLocks noGrp="1"/>
          </p:cNvSpPr>
          <p:nvPr>
            <p:ph sz="quarter" idx="13"/>
          </p:nvPr>
        </p:nvSpPr>
        <p:spPr>
          <a:xfrm>
            <a:off x="676655" y="2679192"/>
            <a:ext cx="3822192" cy="34472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AF95F03A-241D-4D75-A744-546CF269A101}" type="datetimeFigureOut">
              <a:rPr lang="nl-NL" smtClean="0"/>
              <a:t>12-9-2018</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42ABA866-A99A-48C9-A06C-FBABA83E7468}" type="slidenum">
              <a:rPr lang="nl-NL" smtClean="0"/>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Date Placeholder 2"/>
          <p:cNvSpPr>
            <a:spLocks noGrp="1"/>
          </p:cNvSpPr>
          <p:nvPr>
            <p:ph type="dt" sz="half" idx="10"/>
          </p:nvPr>
        </p:nvSpPr>
        <p:spPr/>
        <p:txBody>
          <a:bodyPr/>
          <a:lstStyle/>
          <a:p>
            <a:fld id="{AF95F03A-241D-4D75-A744-546CF269A101}" type="datetimeFigureOut">
              <a:rPr lang="nl-NL" smtClean="0"/>
              <a:t>12-9-2018</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42ABA866-A99A-48C9-A06C-FBABA83E7468}"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AF95F03A-241D-4D75-A744-546CF269A101}" type="datetimeFigureOut">
              <a:rPr lang="nl-NL" smtClean="0"/>
              <a:t>12-9-2018</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42ABA866-A99A-48C9-A06C-FBABA83E7468}"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F95F03A-241D-4D75-A744-546CF269A101}" type="datetimeFigureOut">
              <a:rPr lang="nl-NL" smtClean="0"/>
              <a:t>12-9-2018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2ABA866-A99A-48C9-A06C-FBABA83E7468}" type="slidenum">
              <a:rPr lang="nl-NL" smtClean="0"/>
              <a:t>‹nr.›</a:t>
            </a:fld>
            <a:endParaRPr lang="nl-NL"/>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nl-NL" smtClean="0"/>
              <a:t>Klik om de stijl te bewerken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nl-NL" smtClean="0"/>
              <a:t>Klik om de stijl te bewerken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AF95F03A-241D-4D75-A744-546CF269A101}" type="datetimeFigureOut">
              <a:rPr lang="nl-NL" smtClean="0"/>
              <a:t>12-9-2018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2ABA866-A99A-48C9-A06C-FBABA83E7468}" type="slidenum">
              <a:rPr lang="nl-NL" smtClean="0"/>
              <a:t>‹nr.›</a:t>
            </a:fld>
            <a:endParaRPr lang="nl-NL"/>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nl-NL" smtClean="0"/>
              <a:t>Klik om de stijl te bewerken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F95F03A-241D-4D75-A744-546CF269A101}" type="datetimeFigureOut">
              <a:rPr lang="nl-NL" smtClean="0"/>
              <a:t>12-9-2018</a:t>
            </a:fld>
            <a:endParaRPr lang="nl-NL"/>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nl-NL"/>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42ABA866-A99A-48C9-A06C-FBABA83E7468}" type="slidenum">
              <a:rPr lang="nl-NL" smtClean="0"/>
              <a:t>‹nr.›</a:t>
            </a:fld>
            <a:endParaRPr lang="nl-NL"/>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Infuus </a:t>
            </a:r>
            <a:endParaRPr lang="nl-NL" dirty="0"/>
          </a:p>
        </p:txBody>
      </p:sp>
      <p:sp>
        <p:nvSpPr>
          <p:cNvPr id="3" name="Ondertitel 2"/>
          <p:cNvSpPr>
            <a:spLocks noGrp="1"/>
          </p:cNvSpPr>
          <p:nvPr>
            <p:ph type="subTitle" idx="1"/>
          </p:nvPr>
        </p:nvSpPr>
        <p:spPr/>
        <p:txBody>
          <a:bodyPr/>
          <a:lstStyle/>
          <a:p>
            <a:r>
              <a:rPr lang="nl-NL" dirty="0" smtClean="0"/>
              <a:t> </a:t>
            </a:r>
            <a:r>
              <a:rPr lang="nl-NL" sz="1200" dirty="0" smtClean="0"/>
              <a:t>info Zorggroep oude en nieuwe land</a:t>
            </a:r>
            <a:endParaRPr lang="nl-NL" sz="1200" dirty="0"/>
          </a:p>
        </p:txBody>
      </p:sp>
    </p:spTree>
    <p:extLst>
      <p:ext uri="{BB962C8B-B14F-4D97-AF65-F5344CB8AC3E}">
        <p14:creationId xmlns:p14="http://schemas.microsoft.com/office/powerpoint/2010/main" val="1196625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395536" y="1556792"/>
            <a:ext cx="7920879" cy="4569371"/>
          </a:xfrm>
        </p:spPr>
        <p:txBody>
          <a:bodyPr/>
          <a:lstStyle/>
          <a:p>
            <a:r>
              <a:rPr lang="nl-NL" dirty="0" err="1"/>
              <a:t>Peripherally</a:t>
            </a:r>
            <a:r>
              <a:rPr lang="nl-NL" dirty="0"/>
              <a:t> </a:t>
            </a:r>
            <a:r>
              <a:rPr lang="nl-NL" dirty="0" err="1"/>
              <a:t>Inserted</a:t>
            </a:r>
            <a:r>
              <a:rPr lang="nl-NL" dirty="0"/>
              <a:t> Central </a:t>
            </a:r>
            <a:r>
              <a:rPr lang="nl-NL" dirty="0" err="1"/>
              <a:t>Catheter</a:t>
            </a:r>
            <a:r>
              <a:rPr lang="nl-NL" dirty="0"/>
              <a:t> (PICC) </a:t>
            </a:r>
          </a:p>
          <a:p>
            <a:endParaRPr lang="nl-NL" dirty="0"/>
          </a:p>
          <a:p>
            <a:r>
              <a:rPr lang="nl-NL" dirty="0"/>
              <a:t>Specifieke centraal veneuze </a:t>
            </a:r>
            <a:r>
              <a:rPr lang="nl-NL" dirty="0" smtClean="0"/>
              <a:t>katheter</a:t>
            </a:r>
          </a:p>
          <a:p>
            <a:endParaRPr lang="nl-NL" dirty="0" smtClean="0"/>
          </a:p>
          <a:p>
            <a:r>
              <a:rPr lang="nl-NL" dirty="0" smtClean="0"/>
              <a:t>Op verschillende plaatsen van het lichaam</a:t>
            </a:r>
            <a:endParaRPr lang="nl-NL" dirty="0"/>
          </a:p>
          <a:p>
            <a:endParaRPr lang="nl-NL" dirty="0"/>
          </a:p>
          <a:p>
            <a:r>
              <a:rPr lang="nl-NL" dirty="0"/>
              <a:t>Gebruik op </a:t>
            </a:r>
            <a:r>
              <a:rPr lang="nl-NL" dirty="0" smtClean="0"/>
              <a:t>midden lange </a:t>
            </a:r>
            <a:r>
              <a:rPr lang="nl-NL" dirty="0"/>
              <a:t>of lange-termijn (ongeveer 3 weken tot 6 maanden). </a:t>
            </a:r>
          </a:p>
          <a:p>
            <a:endParaRPr lang="nl-NL" dirty="0"/>
          </a:p>
        </p:txBody>
      </p:sp>
      <p:sp>
        <p:nvSpPr>
          <p:cNvPr id="3" name="Titel 2"/>
          <p:cNvSpPr>
            <a:spLocks noGrp="1"/>
          </p:cNvSpPr>
          <p:nvPr>
            <p:ph type="title"/>
          </p:nvPr>
        </p:nvSpPr>
        <p:spPr/>
        <p:txBody>
          <a:bodyPr/>
          <a:lstStyle/>
          <a:p>
            <a:r>
              <a:rPr lang="nl-NL" dirty="0" err="1"/>
              <a:t>Picc</a:t>
            </a:r>
            <a:r>
              <a:rPr lang="nl-NL" dirty="0"/>
              <a:t> lijn</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8592" y="4106492"/>
            <a:ext cx="5015408" cy="2751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67082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 y="1916832"/>
            <a:ext cx="6660231" cy="4752528"/>
          </a:xfrm>
        </p:spPr>
        <p:txBody>
          <a:bodyPr>
            <a:normAutofit/>
          </a:bodyPr>
          <a:lstStyle/>
          <a:p>
            <a:r>
              <a:rPr lang="nl-NL" dirty="0"/>
              <a:t>Een veneus poortsysteem is een platte injectiekamer waaraan een katheter is bevestigd. </a:t>
            </a:r>
          </a:p>
          <a:p>
            <a:endParaRPr lang="nl-NL" dirty="0"/>
          </a:p>
          <a:p>
            <a:endParaRPr lang="nl-NL" dirty="0"/>
          </a:p>
        </p:txBody>
      </p:sp>
      <p:sp>
        <p:nvSpPr>
          <p:cNvPr id="3" name="Titel 2"/>
          <p:cNvSpPr>
            <a:spLocks noGrp="1"/>
          </p:cNvSpPr>
          <p:nvPr>
            <p:ph type="title"/>
          </p:nvPr>
        </p:nvSpPr>
        <p:spPr/>
        <p:txBody>
          <a:bodyPr>
            <a:normAutofit fontScale="90000"/>
          </a:bodyPr>
          <a:lstStyle/>
          <a:p>
            <a:r>
              <a:rPr lang="nl-NL" dirty="0"/>
              <a:t>Port-a-</a:t>
            </a:r>
            <a:r>
              <a:rPr lang="nl-NL" dirty="0" err="1"/>
              <a:t>cath</a:t>
            </a:r>
            <a:r>
              <a:rPr lang="nl-NL" dirty="0"/>
              <a:t> (implanteerbaar poortsysteem)</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5115" y="2879427"/>
            <a:ext cx="1944216" cy="3791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7676" y="3645024"/>
            <a:ext cx="2845111" cy="1825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39172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b="1" dirty="0" smtClean="0"/>
              <a:t>Arterieel</a:t>
            </a:r>
            <a:r>
              <a:rPr lang="nl-NL" dirty="0"/>
              <a:t>: de katheter ligt in een slagader</a:t>
            </a:r>
          </a:p>
          <a:p>
            <a:r>
              <a:rPr lang="nl-NL" b="1" dirty="0"/>
              <a:t>Intrathecaal</a:t>
            </a:r>
            <a:r>
              <a:rPr lang="nl-NL" dirty="0"/>
              <a:t>, de katheter ligt in de spinale of epidurale ruimten rond het ruggenmerg</a:t>
            </a:r>
          </a:p>
          <a:p>
            <a:r>
              <a:rPr lang="nl-NL" b="1" dirty="0"/>
              <a:t>Peritoneaal</a:t>
            </a:r>
            <a:r>
              <a:rPr lang="nl-NL" dirty="0"/>
              <a:t>, de katheter ligt in het buikvlies</a:t>
            </a:r>
          </a:p>
          <a:p>
            <a:r>
              <a:rPr lang="nl-NL" b="1" dirty="0"/>
              <a:t>Perifeer</a:t>
            </a:r>
            <a:r>
              <a:rPr lang="nl-NL" dirty="0"/>
              <a:t>, de katheter wordt met een speciaal veneus poortsysteem in een ader in de onderarm ingebracht.</a:t>
            </a:r>
          </a:p>
          <a:p>
            <a:endParaRPr lang="nl-NL" dirty="0"/>
          </a:p>
        </p:txBody>
      </p:sp>
      <p:sp>
        <p:nvSpPr>
          <p:cNvPr id="3" name="Titel 2"/>
          <p:cNvSpPr>
            <a:spLocks noGrp="1"/>
          </p:cNvSpPr>
          <p:nvPr>
            <p:ph type="title"/>
          </p:nvPr>
        </p:nvSpPr>
        <p:spPr/>
        <p:txBody>
          <a:bodyPr>
            <a:normAutofit fontScale="90000"/>
          </a:bodyPr>
          <a:lstStyle/>
          <a:p>
            <a:r>
              <a:rPr lang="nl-NL" dirty="0"/>
              <a:t>Verschillende soorten:</a:t>
            </a:r>
            <a:br>
              <a:rPr lang="nl-NL" dirty="0"/>
            </a:br>
            <a:endParaRPr lang="nl-NL" dirty="0"/>
          </a:p>
        </p:txBody>
      </p:sp>
    </p:spTree>
    <p:extLst>
      <p:ext uri="{BB962C8B-B14F-4D97-AF65-F5344CB8AC3E}">
        <p14:creationId xmlns:p14="http://schemas.microsoft.com/office/powerpoint/2010/main" val="12671885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79513" y="2060848"/>
            <a:ext cx="8100888" cy="4065315"/>
          </a:xfrm>
        </p:spPr>
        <p:txBody>
          <a:bodyPr/>
          <a:lstStyle/>
          <a:p>
            <a:pPr marL="457200" indent="-457200">
              <a:buFont typeface="+mj-lt"/>
              <a:buAutoNum type="arabicPeriod"/>
            </a:pPr>
            <a:r>
              <a:rPr lang="nl-NL" dirty="0"/>
              <a:t>Pneumothorax</a:t>
            </a:r>
          </a:p>
          <a:p>
            <a:pPr marL="457200" indent="-457200">
              <a:buFont typeface="+mj-lt"/>
              <a:buAutoNum type="arabicPeriod"/>
            </a:pPr>
            <a:r>
              <a:rPr lang="nl-NL" dirty="0"/>
              <a:t>Infectie</a:t>
            </a:r>
          </a:p>
          <a:p>
            <a:pPr marL="457200" indent="-457200">
              <a:buFont typeface="+mj-lt"/>
              <a:buAutoNum type="arabicPeriod"/>
            </a:pPr>
            <a:r>
              <a:rPr lang="nl-NL" dirty="0"/>
              <a:t>Luchtembolie (gebruik connector)</a:t>
            </a:r>
          </a:p>
          <a:p>
            <a:pPr marL="457200" indent="-457200">
              <a:buFont typeface="+mj-lt"/>
              <a:buAutoNum type="arabicPeriod"/>
            </a:pPr>
            <a:r>
              <a:rPr lang="nl-NL" dirty="0"/>
              <a:t>Verstopping</a:t>
            </a:r>
          </a:p>
          <a:p>
            <a:pPr marL="457200" indent="-457200">
              <a:buFont typeface="+mj-lt"/>
              <a:buAutoNum type="arabicPeriod"/>
            </a:pPr>
            <a:r>
              <a:rPr lang="nl-NL" dirty="0"/>
              <a:t>Verplaatsing</a:t>
            </a:r>
          </a:p>
          <a:p>
            <a:endParaRPr lang="nl-NL" dirty="0"/>
          </a:p>
        </p:txBody>
      </p:sp>
      <p:sp>
        <p:nvSpPr>
          <p:cNvPr id="3" name="Titel 2"/>
          <p:cNvSpPr>
            <a:spLocks noGrp="1"/>
          </p:cNvSpPr>
          <p:nvPr>
            <p:ph type="title"/>
          </p:nvPr>
        </p:nvSpPr>
        <p:spPr/>
        <p:txBody>
          <a:bodyPr/>
          <a:lstStyle/>
          <a:p>
            <a:r>
              <a:rPr lang="nl-NL" dirty="0"/>
              <a:t>Complicaties:</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865127"/>
            <a:ext cx="2938463"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8" y="4563501"/>
            <a:ext cx="1865313" cy="195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90221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79512" y="1340768"/>
            <a:ext cx="8280919" cy="4785395"/>
          </a:xfrm>
        </p:spPr>
        <p:txBody>
          <a:bodyPr/>
          <a:lstStyle/>
          <a:p>
            <a:pPr marL="342900" indent="-342900">
              <a:buFont typeface="Arial" panose="020B0604020202020204" pitchFamily="34" charset="0"/>
              <a:buChar char="−"/>
            </a:pPr>
            <a:r>
              <a:rPr lang="nl-NL" dirty="0"/>
              <a:t>Afsluitdopjes: Na elke toediening een nieuw steriel dopje gebruiken</a:t>
            </a:r>
          </a:p>
          <a:p>
            <a:pPr marL="342900" indent="-342900">
              <a:buFont typeface="Arial" panose="020B0604020202020204" pitchFamily="34" charset="0"/>
              <a:buChar char="−"/>
            </a:pPr>
            <a:r>
              <a:rPr lang="nl-NL" dirty="0"/>
              <a:t>Infuussysteem: eens per 3-4 dagen wisselen. Bij bloed en </a:t>
            </a:r>
            <a:r>
              <a:rPr lang="nl-NL" dirty="0" err="1"/>
              <a:t>tpv</a:t>
            </a:r>
            <a:r>
              <a:rPr lang="nl-NL" dirty="0"/>
              <a:t> 1x per 24 uur</a:t>
            </a:r>
          </a:p>
          <a:p>
            <a:pPr marL="342900" indent="-342900">
              <a:buFont typeface="Arial" panose="020B0604020202020204" pitchFamily="34" charset="0"/>
              <a:buChar char="−"/>
            </a:pPr>
            <a:r>
              <a:rPr lang="nl-NL" dirty="0"/>
              <a:t>Connector: eens per 3-4 dagen wisselen</a:t>
            </a:r>
          </a:p>
          <a:p>
            <a:pPr marL="342900" indent="-342900">
              <a:buFont typeface="Arial" panose="020B0604020202020204" pitchFamily="34" charset="0"/>
              <a:buChar char="−"/>
            </a:pPr>
            <a:r>
              <a:rPr lang="nl-NL" dirty="0" err="1"/>
              <a:t>Biopatch</a:t>
            </a:r>
            <a:r>
              <a:rPr lang="nl-NL" dirty="0"/>
              <a:t>: eens per week wisselen</a:t>
            </a:r>
          </a:p>
          <a:p>
            <a:pPr marL="342900" indent="-342900">
              <a:buFont typeface="Arial" panose="020B0604020202020204" pitchFamily="34" charset="0"/>
              <a:buChar char="−"/>
            </a:pPr>
            <a:r>
              <a:rPr lang="nl-NL" dirty="0" err="1"/>
              <a:t>Statlock</a:t>
            </a:r>
            <a:r>
              <a:rPr lang="nl-NL" dirty="0"/>
              <a:t>: vervangen wanneer deze zichtbaar vervuild is of </a:t>
            </a:r>
            <a:r>
              <a:rPr lang="nl-NL" dirty="0" smtClean="0"/>
              <a:t>loslaat</a:t>
            </a:r>
          </a:p>
          <a:p>
            <a:pPr marL="342900" indent="-342900">
              <a:buFont typeface="Arial" panose="020B0604020202020204" pitchFamily="34" charset="0"/>
              <a:buChar char="−"/>
            </a:pPr>
            <a:endParaRPr lang="nl-NL" dirty="0"/>
          </a:p>
          <a:p>
            <a:endParaRPr lang="nl-NL" dirty="0"/>
          </a:p>
        </p:txBody>
      </p:sp>
      <p:sp>
        <p:nvSpPr>
          <p:cNvPr id="3" name="Titel 2"/>
          <p:cNvSpPr>
            <a:spLocks noGrp="1"/>
          </p:cNvSpPr>
          <p:nvPr>
            <p:ph type="title"/>
          </p:nvPr>
        </p:nvSpPr>
        <p:spPr/>
        <p:txBody>
          <a:bodyPr/>
          <a:lstStyle/>
          <a:p>
            <a:r>
              <a:rPr lang="nl-NL" dirty="0"/>
              <a:t>Aandachtpunten infusiemateriaal</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619625"/>
            <a:ext cx="238125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4738687"/>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2917" y="4585709"/>
            <a:ext cx="2160240" cy="2167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4677" y="4738687"/>
            <a:ext cx="1889323" cy="1889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76410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a:t>Uiterste gebruiksdatum</a:t>
            </a:r>
          </a:p>
          <a:p>
            <a:r>
              <a:rPr lang="nl-NL" dirty="0"/>
              <a:t>- Afwijkende kleur / troebel</a:t>
            </a:r>
          </a:p>
          <a:p>
            <a:r>
              <a:rPr lang="nl-NL" dirty="0"/>
              <a:t>- Medicatie en infusievloeistof verenigbaar?</a:t>
            </a:r>
          </a:p>
          <a:p>
            <a:r>
              <a:rPr lang="nl-NL" dirty="0"/>
              <a:t>- Dien infusievloeistoffen op kamertemperatuur toe.</a:t>
            </a:r>
          </a:p>
          <a:p>
            <a:r>
              <a:rPr lang="nl-NL" dirty="0"/>
              <a:t>- Ga na of afsluitdop nog intact is.</a:t>
            </a:r>
          </a:p>
          <a:p>
            <a:endParaRPr lang="nl-NL" dirty="0"/>
          </a:p>
          <a:p>
            <a:endParaRPr lang="nl-NL" dirty="0"/>
          </a:p>
        </p:txBody>
      </p:sp>
      <p:sp>
        <p:nvSpPr>
          <p:cNvPr id="3" name="Titel 2"/>
          <p:cNvSpPr>
            <a:spLocks noGrp="1"/>
          </p:cNvSpPr>
          <p:nvPr>
            <p:ph type="title"/>
          </p:nvPr>
        </p:nvSpPr>
        <p:spPr>
          <a:xfrm>
            <a:off x="539552" y="620688"/>
            <a:ext cx="8147248" cy="970368"/>
          </a:xfrm>
        </p:spPr>
        <p:txBody>
          <a:bodyPr>
            <a:normAutofit fontScale="90000"/>
          </a:bodyPr>
          <a:lstStyle/>
          <a:p>
            <a:r>
              <a:rPr lang="nl-NL" dirty="0"/>
              <a:t>Aandachtspunten bij toedienen infusievloeistof:</a:t>
            </a:r>
            <a:br>
              <a:rPr lang="nl-NL" dirty="0"/>
            </a:br>
            <a:endParaRPr lang="nl-NL" dirty="0"/>
          </a:p>
        </p:txBody>
      </p:sp>
    </p:spTree>
    <p:extLst>
      <p:ext uri="{BB962C8B-B14F-4D97-AF65-F5344CB8AC3E}">
        <p14:creationId xmlns:p14="http://schemas.microsoft.com/office/powerpoint/2010/main" val="20043287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251521" y="1916832"/>
            <a:ext cx="8028880" cy="4209331"/>
          </a:xfrm>
        </p:spPr>
        <p:txBody>
          <a:bodyPr>
            <a:normAutofit/>
          </a:bodyPr>
          <a:lstStyle/>
          <a:p>
            <a:pPr marL="342900" indent="-342900">
              <a:buFontTx/>
              <a:buChar char="-"/>
            </a:pPr>
            <a:r>
              <a:rPr lang="nl-NL" dirty="0"/>
              <a:t>VIT: Zetten van een heparineslot hoeft niet meer spuitend   </a:t>
            </a:r>
          </a:p>
          <a:p>
            <a:r>
              <a:rPr lang="nl-NL" dirty="0"/>
              <a:t>    verwijderd te worden</a:t>
            </a:r>
          </a:p>
          <a:p>
            <a:endParaRPr lang="nl-NL" dirty="0"/>
          </a:p>
          <a:p>
            <a:r>
              <a:rPr lang="nl-NL" dirty="0"/>
              <a:t>-   Lijnen: geen bloed aspireren i.v.m. kans op infectie</a:t>
            </a:r>
          </a:p>
          <a:p>
            <a:endParaRPr lang="nl-NL" dirty="0"/>
          </a:p>
          <a:p>
            <a:pPr marL="342900" indent="-342900">
              <a:buFontTx/>
              <a:buChar char="-"/>
            </a:pPr>
            <a:r>
              <a:rPr lang="nl-NL" dirty="0"/>
              <a:t>Chloorhexidine ter desinfectans voor de huid.</a:t>
            </a:r>
          </a:p>
          <a:p>
            <a:endParaRPr lang="nl-NL" dirty="0"/>
          </a:p>
          <a:p>
            <a:pPr marL="342900" indent="-342900">
              <a:buFontTx/>
              <a:buChar char="-"/>
            </a:pPr>
            <a:r>
              <a:rPr lang="nl-NL" dirty="0"/>
              <a:t>Alcohol ter desinfectans materialen.</a:t>
            </a:r>
          </a:p>
          <a:p>
            <a:endParaRPr lang="nl-NL" dirty="0"/>
          </a:p>
        </p:txBody>
      </p:sp>
      <p:sp>
        <p:nvSpPr>
          <p:cNvPr id="3" name="Titel 2"/>
          <p:cNvSpPr>
            <a:spLocks noGrp="1"/>
          </p:cNvSpPr>
          <p:nvPr>
            <p:ph type="title"/>
          </p:nvPr>
        </p:nvSpPr>
        <p:spPr/>
        <p:txBody>
          <a:bodyPr/>
          <a:lstStyle/>
          <a:p>
            <a:r>
              <a:rPr lang="nl-NL" dirty="0"/>
              <a:t>Nieuwe inzichten/ ontwikkelingen</a:t>
            </a:r>
          </a:p>
        </p:txBody>
      </p:sp>
    </p:spTree>
    <p:extLst>
      <p:ext uri="{BB962C8B-B14F-4D97-AF65-F5344CB8AC3E}">
        <p14:creationId xmlns:p14="http://schemas.microsoft.com/office/powerpoint/2010/main" val="30453279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872067" y="1916832"/>
            <a:ext cx="7588365" cy="4209331"/>
          </a:xfrm>
        </p:spPr>
        <p:txBody>
          <a:bodyPr>
            <a:normAutofit lnSpcReduction="10000"/>
          </a:bodyPr>
          <a:lstStyle/>
          <a:p>
            <a:pPr algn="ctr"/>
            <a:r>
              <a:rPr lang="nl-NL" b="1" dirty="0"/>
              <a:t>Inloopsnelheid berekenen:</a:t>
            </a:r>
          </a:p>
          <a:p>
            <a:endParaRPr lang="nl-NL" b="1" dirty="0"/>
          </a:p>
          <a:p>
            <a:pPr algn="ctr"/>
            <a:r>
              <a:rPr lang="nl-NL" dirty="0"/>
              <a:t>1 ml </a:t>
            </a:r>
            <a:r>
              <a:rPr lang="nl-NL" dirty="0" err="1"/>
              <a:t>nacl</a:t>
            </a:r>
            <a:r>
              <a:rPr lang="nl-NL" dirty="0"/>
              <a:t>/glucose 5% bevat 20 druppels</a:t>
            </a:r>
          </a:p>
          <a:p>
            <a:pPr algn="ctr"/>
            <a:r>
              <a:rPr lang="nl-NL" dirty="0"/>
              <a:t>1 ml bloed bevat 18 druppels</a:t>
            </a:r>
          </a:p>
          <a:p>
            <a:pPr algn="ctr"/>
            <a:endParaRPr lang="nl-NL" dirty="0"/>
          </a:p>
          <a:p>
            <a:pPr algn="ctr"/>
            <a:r>
              <a:rPr lang="nl-NL" dirty="0"/>
              <a:t>Vermenigvuldig dit met het aantal ml per 24 uur</a:t>
            </a:r>
          </a:p>
          <a:p>
            <a:pPr algn="ctr"/>
            <a:endParaRPr lang="nl-NL" dirty="0"/>
          </a:p>
          <a:p>
            <a:pPr algn="ctr"/>
            <a:r>
              <a:rPr lang="nl-NL" dirty="0"/>
              <a:t>Deel dit getal door het aantal minuten </a:t>
            </a:r>
          </a:p>
          <a:p>
            <a:pPr algn="ctr"/>
            <a:endParaRPr lang="nl-NL" dirty="0"/>
          </a:p>
          <a:p>
            <a:pPr algn="ctr"/>
            <a:r>
              <a:rPr lang="nl-NL" dirty="0"/>
              <a:t>= druppels per minuut</a:t>
            </a:r>
          </a:p>
          <a:p>
            <a:endParaRPr lang="nl-NL" dirty="0"/>
          </a:p>
          <a:p>
            <a:endParaRPr lang="nl-NL" dirty="0"/>
          </a:p>
        </p:txBody>
      </p:sp>
      <p:sp>
        <p:nvSpPr>
          <p:cNvPr id="3" name="Titel 2"/>
          <p:cNvSpPr>
            <a:spLocks noGrp="1"/>
          </p:cNvSpPr>
          <p:nvPr>
            <p:ph type="title"/>
          </p:nvPr>
        </p:nvSpPr>
        <p:spPr/>
        <p:txBody>
          <a:bodyPr/>
          <a:lstStyle/>
          <a:p>
            <a:r>
              <a:rPr lang="nl-NL" dirty="0"/>
              <a:t>Medisch rekenen</a:t>
            </a:r>
          </a:p>
        </p:txBody>
      </p:sp>
    </p:spTree>
    <p:extLst>
      <p:ext uri="{BB962C8B-B14F-4D97-AF65-F5344CB8AC3E}">
        <p14:creationId xmlns:p14="http://schemas.microsoft.com/office/powerpoint/2010/main" val="4566033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251521" y="2060848"/>
            <a:ext cx="8028880" cy="4065315"/>
          </a:xfrm>
        </p:spPr>
        <p:txBody>
          <a:bodyPr>
            <a:normAutofit/>
          </a:bodyPr>
          <a:lstStyle/>
          <a:p>
            <a:endParaRPr lang="nl-NL" dirty="0"/>
          </a:p>
          <a:p>
            <a:r>
              <a:rPr lang="nl-NL" dirty="0"/>
              <a:t>Wat is de druppelsnelheid per minuut als een infuuszak van 250 ml in 2 uur toegediend moet worden?</a:t>
            </a:r>
          </a:p>
          <a:p>
            <a:endParaRPr lang="nl-NL" dirty="0"/>
          </a:p>
          <a:p>
            <a:endParaRPr lang="nl-NL" dirty="0" smtClean="0">
              <a:solidFill>
                <a:srgbClr val="FF0000"/>
              </a:solidFill>
            </a:endParaRPr>
          </a:p>
          <a:p>
            <a:endParaRPr lang="nl-NL" dirty="0">
              <a:solidFill>
                <a:srgbClr val="FF0000"/>
              </a:solidFill>
            </a:endParaRPr>
          </a:p>
          <a:p>
            <a:endParaRPr lang="nl-NL" dirty="0"/>
          </a:p>
        </p:txBody>
      </p:sp>
      <p:sp>
        <p:nvSpPr>
          <p:cNvPr id="3" name="Titel 2"/>
          <p:cNvSpPr>
            <a:spLocks noGrp="1"/>
          </p:cNvSpPr>
          <p:nvPr>
            <p:ph type="title"/>
          </p:nvPr>
        </p:nvSpPr>
        <p:spPr/>
        <p:txBody>
          <a:bodyPr>
            <a:normAutofit fontScale="90000"/>
          </a:bodyPr>
          <a:lstStyle/>
          <a:p>
            <a:r>
              <a:rPr lang="nl-NL" b="1" dirty="0"/>
              <a:t>Som 1:</a:t>
            </a:r>
            <a:br>
              <a:rPr lang="nl-NL" b="1" dirty="0"/>
            </a:br>
            <a:endParaRPr lang="nl-NL" dirty="0"/>
          </a:p>
        </p:txBody>
      </p:sp>
    </p:spTree>
    <p:extLst>
      <p:ext uri="{BB962C8B-B14F-4D97-AF65-F5344CB8AC3E}">
        <p14:creationId xmlns:p14="http://schemas.microsoft.com/office/powerpoint/2010/main" val="21623857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827585" y="1844824"/>
            <a:ext cx="7452816" cy="4281339"/>
          </a:xfrm>
        </p:spPr>
        <p:txBody>
          <a:bodyPr>
            <a:normAutofit fontScale="92500" lnSpcReduction="20000"/>
          </a:bodyPr>
          <a:lstStyle/>
          <a:p>
            <a:r>
              <a:rPr lang="nl-NL" dirty="0">
                <a:solidFill>
                  <a:srgbClr val="FF0000"/>
                </a:solidFill>
              </a:rPr>
              <a:t>Antwoord:</a:t>
            </a:r>
          </a:p>
          <a:p>
            <a:r>
              <a:rPr lang="nl-NL" sz="2800" dirty="0">
                <a:solidFill>
                  <a:srgbClr val="FF0000"/>
                </a:solidFill>
              </a:rPr>
              <a:t>Bij het handmatig instellen van een infuussnelheid reken je eerst uit hoeveel druppels je toe moet dienen. Hierbij ga je ervan uit dat 1 ml 20 druppels bevat. Vervolgens reken je uit hoeveel druppels er per minuut toegediend moeten worden. </a:t>
            </a:r>
          </a:p>
          <a:p>
            <a:endParaRPr lang="nl-NL" sz="2800" dirty="0">
              <a:solidFill>
                <a:srgbClr val="FF0000"/>
              </a:solidFill>
            </a:endParaRPr>
          </a:p>
          <a:p>
            <a:endParaRPr lang="nl-NL" sz="2800" dirty="0">
              <a:solidFill>
                <a:srgbClr val="FF0000"/>
              </a:solidFill>
            </a:endParaRPr>
          </a:p>
          <a:p>
            <a:r>
              <a:rPr lang="nl-NL" sz="2800" dirty="0">
                <a:solidFill>
                  <a:srgbClr val="FF0000"/>
                </a:solidFill>
              </a:rPr>
              <a:t>250 ml x 20 druppels = 5000 druppels</a:t>
            </a:r>
          </a:p>
          <a:p>
            <a:r>
              <a:rPr lang="nl-NL" sz="2800" dirty="0">
                <a:solidFill>
                  <a:srgbClr val="FF0000"/>
                </a:solidFill>
              </a:rPr>
              <a:t>2 uur = 120 minuten</a:t>
            </a:r>
          </a:p>
          <a:p>
            <a:r>
              <a:rPr lang="nl-NL" sz="2800" dirty="0">
                <a:solidFill>
                  <a:srgbClr val="FF0000"/>
                </a:solidFill>
              </a:rPr>
              <a:t>5000 : 120 = 41 a 42 druppels per minuut</a:t>
            </a:r>
          </a:p>
          <a:p>
            <a:endParaRPr lang="nl-NL" sz="2800" dirty="0"/>
          </a:p>
        </p:txBody>
      </p:sp>
      <p:sp>
        <p:nvSpPr>
          <p:cNvPr id="3" name="Titel 2"/>
          <p:cNvSpPr>
            <a:spLocks noGrp="1"/>
          </p:cNvSpPr>
          <p:nvPr>
            <p:ph type="title"/>
          </p:nvPr>
        </p:nvSpPr>
        <p:spPr/>
        <p:txBody>
          <a:bodyPr/>
          <a:lstStyle/>
          <a:p>
            <a:endParaRPr lang="nl-NL"/>
          </a:p>
        </p:txBody>
      </p:sp>
    </p:spTree>
    <p:extLst>
      <p:ext uri="{BB962C8B-B14F-4D97-AF65-F5344CB8AC3E}">
        <p14:creationId xmlns:p14="http://schemas.microsoft.com/office/powerpoint/2010/main" val="4174705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342900" indent="-342900">
              <a:buFont typeface="Arial" panose="020B0604020202020204" pitchFamily="34" charset="0"/>
              <a:buChar char="−"/>
            </a:pPr>
            <a:r>
              <a:rPr lang="nl-NL" dirty="0"/>
              <a:t>Infusie thuis</a:t>
            </a:r>
          </a:p>
          <a:p>
            <a:pPr marL="342900" indent="-342900">
              <a:buFont typeface="Arial" panose="020B0604020202020204" pitchFamily="34" charset="0"/>
              <a:buChar char="−"/>
            </a:pPr>
            <a:r>
              <a:rPr lang="nl-NL" smtClean="0"/>
              <a:t>Perifere </a:t>
            </a:r>
            <a:r>
              <a:rPr lang="nl-NL" dirty="0"/>
              <a:t>infusie</a:t>
            </a:r>
          </a:p>
          <a:p>
            <a:pPr marL="342900" indent="-342900">
              <a:buFont typeface="Arial" panose="020B0604020202020204" pitchFamily="34" charset="0"/>
              <a:buChar char="−"/>
            </a:pPr>
            <a:r>
              <a:rPr lang="nl-NL" dirty="0"/>
              <a:t>Centraal veneuze infusie</a:t>
            </a:r>
          </a:p>
          <a:p>
            <a:pPr marL="342900" indent="-342900">
              <a:buFont typeface="Arial" panose="020B0604020202020204" pitchFamily="34" charset="0"/>
              <a:buChar char="−"/>
            </a:pPr>
            <a:r>
              <a:rPr lang="nl-NL" dirty="0"/>
              <a:t>Nieuwe ontwikkelingen en   aandachtspunten</a:t>
            </a:r>
          </a:p>
          <a:p>
            <a:pPr marL="342900" indent="-342900">
              <a:buFont typeface="Arial" panose="020B0604020202020204" pitchFamily="34" charset="0"/>
              <a:buChar char="−"/>
            </a:pPr>
            <a:r>
              <a:rPr lang="nl-NL" dirty="0"/>
              <a:t>Medisch rekenen</a:t>
            </a:r>
          </a:p>
          <a:p>
            <a:endParaRPr lang="nl-NL" dirty="0"/>
          </a:p>
          <a:p>
            <a:endParaRPr lang="nl-NL" dirty="0"/>
          </a:p>
        </p:txBody>
      </p:sp>
      <p:sp>
        <p:nvSpPr>
          <p:cNvPr id="3" name="Titel 2"/>
          <p:cNvSpPr>
            <a:spLocks noGrp="1"/>
          </p:cNvSpPr>
          <p:nvPr>
            <p:ph type="title"/>
          </p:nvPr>
        </p:nvSpPr>
        <p:spPr/>
        <p:txBody>
          <a:bodyPr/>
          <a:lstStyle/>
          <a:p>
            <a:endParaRPr lang="nl-NL"/>
          </a:p>
        </p:txBody>
      </p:sp>
    </p:spTree>
    <p:extLst>
      <p:ext uri="{BB962C8B-B14F-4D97-AF65-F5344CB8AC3E}">
        <p14:creationId xmlns:p14="http://schemas.microsoft.com/office/powerpoint/2010/main" val="10716656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395537" y="1916832"/>
            <a:ext cx="7884864" cy="4209331"/>
          </a:xfrm>
        </p:spPr>
        <p:txBody>
          <a:bodyPr>
            <a:normAutofit/>
          </a:bodyPr>
          <a:lstStyle/>
          <a:p>
            <a:r>
              <a:rPr lang="nl-NL" dirty="0"/>
              <a:t>Op een ampul staat 10mg/2ml</a:t>
            </a:r>
          </a:p>
          <a:p>
            <a:r>
              <a:rPr lang="nl-NL" dirty="0"/>
              <a:t>Opdracht is geef 7,5 mg </a:t>
            </a:r>
            <a:r>
              <a:rPr lang="nl-NL" dirty="0" err="1"/>
              <a:t>sc</a:t>
            </a:r>
            <a:endParaRPr lang="nl-NL" dirty="0"/>
          </a:p>
          <a:p>
            <a:r>
              <a:rPr lang="nl-NL" dirty="0"/>
              <a:t>Hoeveel ml geef je?</a:t>
            </a:r>
          </a:p>
          <a:p>
            <a:endParaRPr lang="nl-NL" dirty="0"/>
          </a:p>
          <a:p>
            <a:endParaRPr lang="nl-NL" dirty="0"/>
          </a:p>
        </p:txBody>
      </p:sp>
      <p:sp>
        <p:nvSpPr>
          <p:cNvPr id="3" name="Titel 2"/>
          <p:cNvSpPr>
            <a:spLocks noGrp="1"/>
          </p:cNvSpPr>
          <p:nvPr>
            <p:ph type="title"/>
          </p:nvPr>
        </p:nvSpPr>
        <p:spPr/>
        <p:txBody>
          <a:bodyPr/>
          <a:lstStyle/>
          <a:p>
            <a:r>
              <a:rPr lang="nl-NL" dirty="0" smtClean="0"/>
              <a:t>Som 2:</a:t>
            </a:r>
            <a:endParaRPr lang="nl-NL" dirty="0"/>
          </a:p>
        </p:txBody>
      </p:sp>
    </p:spTree>
    <p:extLst>
      <p:ext uri="{BB962C8B-B14F-4D97-AF65-F5344CB8AC3E}">
        <p14:creationId xmlns:p14="http://schemas.microsoft.com/office/powerpoint/2010/main" val="32164985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a:solidFill>
                  <a:srgbClr val="FF0000"/>
                </a:solidFill>
              </a:rPr>
              <a:t>Antwoord:</a:t>
            </a:r>
          </a:p>
          <a:p>
            <a:r>
              <a:rPr lang="nl-NL" dirty="0">
                <a:solidFill>
                  <a:srgbClr val="FF0000"/>
                </a:solidFill>
              </a:rPr>
              <a:t>In 1 ml zit 10:2= 5 mg</a:t>
            </a:r>
          </a:p>
          <a:p>
            <a:r>
              <a:rPr lang="nl-NL" dirty="0">
                <a:solidFill>
                  <a:srgbClr val="FF0000"/>
                </a:solidFill>
              </a:rPr>
              <a:t>Deel wat je wilt hebben door wat je hebt per ml</a:t>
            </a:r>
          </a:p>
          <a:p>
            <a:endParaRPr lang="nl-NL" dirty="0">
              <a:solidFill>
                <a:srgbClr val="FF0000"/>
              </a:solidFill>
            </a:endParaRPr>
          </a:p>
          <a:p>
            <a:r>
              <a:rPr lang="nl-NL" dirty="0">
                <a:solidFill>
                  <a:srgbClr val="FF0000"/>
                </a:solidFill>
              </a:rPr>
              <a:t>Dus: 7,5: 5 = 1,5 ml</a:t>
            </a:r>
          </a:p>
          <a:p>
            <a:endParaRPr lang="nl-NL" dirty="0"/>
          </a:p>
        </p:txBody>
      </p:sp>
      <p:sp>
        <p:nvSpPr>
          <p:cNvPr id="3" name="Titel 2"/>
          <p:cNvSpPr>
            <a:spLocks noGrp="1"/>
          </p:cNvSpPr>
          <p:nvPr>
            <p:ph type="title"/>
          </p:nvPr>
        </p:nvSpPr>
        <p:spPr/>
        <p:txBody>
          <a:bodyPr/>
          <a:lstStyle/>
          <a:p>
            <a:endParaRPr lang="nl-NL"/>
          </a:p>
        </p:txBody>
      </p:sp>
    </p:spTree>
    <p:extLst>
      <p:ext uri="{BB962C8B-B14F-4D97-AF65-F5344CB8AC3E}">
        <p14:creationId xmlns:p14="http://schemas.microsoft.com/office/powerpoint/2010/main" val="740905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a:t>Een cassette bevat 100 ml morfine 10 mg/ml</a:t>
            </a:r>
          </a:p>
          <a:p>
            <a:r>
              <a:rPr lang="nl-NL" dirty="0"/>
              <a:t>De continu snelheid staat op  5 mg per uur</a:t>
            </a:r>
          </a:p>
          <a:p>
            <a:r>
              <a:rPr lang="nl-NL" dirty="0"/>
              <a:t>De patiënt mag zichzelf elke 4 uur 18 mg extra geven</a:t>
            </a:r>
          </a:p>
          <a:p>
            <a:r>
              <a:rPr lang="nl-NL" dirty="0"/>
              <a:t>Hoe lang gaat deze cassette mee met en zonder bolussen? </a:t>
            </a:r>
          </a:p>
          <a:p>
            <a:endParaRPr lang="nl-NL" dirty="0"/>
          </a:p>
          <a:p>
            <a:endParaRPr lang="nl-NL" dirty="0"/>
          </a:p>
        </p:txBody>
      </p:sp>
      <p:sp>
        <p:nvSpPr>
          <p:cNvPr id="3" name="Titel 2"/>
          <p:cNvSpPr>
            <a:spLocks noGrp="1"/>
          </p:cNvSpPr>
          <p:nvPr>
            <p:ph type="title"/>
          </p:nvPr>
        </p:nvSpPr>
        <p:spPr/>
        <p:txBody>
          <a:bodyPr/>
          <a:lstStyle/>
          <a:p>
            <a:r>
              <a:rPr lang="nl-NL" dirty="0" smtClean="0"/>
              <a:t>Som:3</a:t>
            </a:r>
            <a:endParaRPr lang="nl-NL" dirty="0"/>
          </a:p>
        </p:txBody>
      </p:sp>
    </p:spTree>
    <p:extLst>
      <p:ext uri="{BB962C8B-B14F-4D97-AF65-F5344CB8AC3E}">
        <p14:creationId xmlns:p14="http://schemas.microsoft.com/office/powerpoint/2010/main" val="37473818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251520" y="751344"/>
            <a:ext cx="8568952" cy="5078313"/>
          </a:xfrm>
          <a:prstGeom prst="rect">
            <a:avLst/>
          </a:prstGeom>
        </p:spPr>
        <p:txBody>
          <a:bodyPr wrap="square">
            <a:spAutoFit/>
          </a:bodyPr>
          <a:lstStyle/>
          <a:p>
            <a:endParaRPr lang="nl-NL" b="1" dirty="0" smtClean="0">
              <a:solidFill>
                <a:srgbClr val="FF0000"/>
              </a:solidFill>
            </a:endParaRPr>
          </a:p>
          <a:p>
            <a:r>
              <a:rPr lang="nl-NL" b="1" dirty="0" smtClean="0">
                <a:solidFill>
                  <a:srgbClr val="FF0000"/>
                </a:solidFill>
              </a:rPr>
              <a:t>Antwoord som 3</a:t>
            </a:r>
          </a:p>
          <a:p>
            <a:endParaRPr lang="nl-NL" dirty="0" smtClean="0">
              <a:solidFill>
                <a:srgbClr val="FF0000"/>
              </a:solidFill>
            </a:endParaRPr>
          </a:p>
          <a:p>
            <a:r>
              <a:rPr lang="nl-NL" dirty="0" smtClean="0">
                <a:solidFill>
                  <a:srgbClr val="FF0000"/>
                </a:solidFill>
              </a:rPr>
              <a:t>Zonder extra dosis</a:t>
            </a:r>
          </a:p>
          <a:p>
            <a:r>
              <a:rPr lang="nl-NL" dirty="0" smtClean="0">
                <a:solidFill>
                  <a:srgbClr val="FF0000"/>
                </a:solidFill>
              </a:rPr>
              <a:t>In de cassette zit 1000 mg = (10 mg in 1 ml)</a:t>
            </a:r>
          </a:p>
          <a:p>
            <a:r>
              <a:rPr lang="nl-NL" dirty="0" smtClean="0">
                <a:solidFill>
                  <a:srgbClr val="FF0000"/>
                </a:solidFill>
              </a:rPr>
              <a:t>5 mg is 0,5 ml per uur is dus 100 ml : 0,5 ml = 200 uur</a:t>
            </a:r>
          </a:p>
          <a:p>
            <a:r>
              <a:rPr lang="nl-NL" dirty="0" smtClean="0">
                <a:solidFill>
                  <a:srgbClr val="FF0000"/>
                </a:solidFill>
              </a:rPr>
              <a:t>200 : 24 uur = 8,33 dagen is 8 dagen </a:t>
            </a:r>
          </a:p>
          <a:p>
            <a:r>
              <a:rPr lang="nl-NL" dirty="0" smtClean="0">
                <a:solidFill>
                  <a:srgbClr val="FF0000"/>
                </a:solidFill>
              </a:rPr>
              <a:t>0,33 x 24 uur = 7,92 </a:t>
            </a:r>
          </a:p>
          <a:p>
            <a:r>
              <a:rPr lang="nl-NL" b="1" dirty="0" smtClean="0">
                <a:solidFill>
                  <a:srgbClr val="FF0000"/>
                </a:solidFill>
              </a:rPr>
              <a:t>Dus 8 dagen en bijna 8 uur</a:t>
            </a:r>
          </a:p>
          <a:p>
            <a:endParaRPr lang="nl-NL" dirty="0" smtClean="0">
              <a:solidFill>
                <a:srgbClr val="FF0000"/>
              </a:solidFill>
            </a:endParaRPr>
          </a:p>
          <a:p>
            <a:r>
              <a:rPr lang="nl-NL" dirty="0" smtClean="0">
                <a:solidFill>
                  <a:srgbClr val="FF0000"/>
                </a:solidFill>
              </a:rPr>
              <a:t>Met extra dosis</a:t>
            </a:r>
          </a:p>
          <a:p>
            <a:r>
              <a:rPr lang="nl-NL" dirty="0" smtClean="0">
                <a:solidFill>
                  <a:srgbClr val="FF0000"/>
                </a:solidFill>
              </a:rPr>
              <a:t>18 mg is 1,8 ml per 4 uur.</a:t>
            </a:r>
          </a:p>
          <a:p>
            <a:r>
              <a:rPr lang="nl-NL" dirty="0" smtClean="0">
                <a:solidFill>
                  <a:srgbClr val="FF0000"/>
                </a:solidFill>
              </a:rPr>
              <a:t>24: 4 = 6 x per dag            x 1,8 ml= 10,8ml/per dag</a:t>
            </a:r>
          </a:p>
          <a:p>
            <a:r>
              <a:rPr lang="nl-NL" dirty="0" smtClean="0">
                <a:solidFill>
                  <a:srgbClr val="FF0000"/>
                </a:solidFill>
              </a:rPr>
              <a:t>0,5 ml per uur = 12 ml/ 24 uur </a:t>
            </a:r>
          </a:p>
          <a:p>
            <a:r>
              <a:rPr lang="nl-NL" dirty="0" smtClean="0">
                <a:solidFill>
                  <a:srgbClr val="FF0000"/>
                </a:solidFill>
              </a:rPr>
              <a:t>12ml+10,8ml= 22,8 ml/ 24 uur </a:t>
            </a:r>
          </a:p>
          <a:p>
            <a:r>
              <a:rPr lang="nl-NL" dirty="0" smtClean="0">
                <a:solidFill>
                  <a:srgbClr val="FF0000"/>
                </a:solidFill>
              </a:rPr>
              <a:t>Cassette is 100 ml: 22,8ml = 4,38 dagen</a:t>
            </a:r>
          </a:p>
          <a:p>
            <a:r>
              <a:rPr lang="nl-NL" dirty="0" smtClean="0">
                <a:solidFill>
                  <a:srgbClr val="FF0000"/>
                </a:solidFill>
              </a:rPr>
              <a:t>0,38x24 uur= 9 uur</a:t>
            </a:r>
          </a:p>
          <a:p>
            <a:r>
              <a:rPr lang="nl-NL" b="1" dirty="0" smtClean="0">
                <a:solidFill>
                  <a:srgbClr val="FF0000"/>
                </a:solidFill>
              </a:rPr>
              <a:t>Dus 4 dagen en 9 uur</a:t>
            </a:r>
            <a:endParaRPr lang="nl-NL" dirty="0"/>
          </a:p>
        </p:txBody>
      </p:sp>
    </p:spTree>
    <p:extLst>
      <p:ext uri="{BB962C8B-B14F-4D97-AF65-F5344CB8AC3E}">
        <p14:creationId xmlns:p14="http://schemas.microsoft.com/office/powerpoint/2010/main" val="23474672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tekst 8"/>
          <p:cNvSpPr>
            <a:spLocks noGrp="1"/>
          </p:cNvSpPr>
          <p:nvPr>
            <p:ph idx="1"/>
          </p:nvPr>
        </p:nvSpPr>
        <p:spPr>
          <a:xfrm>
            <a:off x="611560" y="1700808"/>
            <a:ext cx="6984777" cy="4968552"/>
          </a:xfrm>
        </p:spPr>
        <p:txBody>
          <a:bodyPr>
            <a:normAutofit fontScale="77500" lnSpcReduction="20000"/>
          </a:bodyPr>
          <a:lstStyle/>
          <a:p>
            <a:endParaRPr lang="nl-NL" dirty="0" smtClean="0"/>
          </a:p>
          <a:p>
            <a:endParaRPr lang="nl-NL" dirty="0"/>
          </a:p>
          <a:p>
            <a:r>
              <a:rPr lang="nl-NL" sz="2900" dirty="0" smtClean="0"/>
              <a:t>Je </a:t>
            </a:r>
            <a:r>
              <a:rPr lang="nl-NL" sz="2900" dirty="0"/>
              <a:t>hebt een cilinder zuurstof van 10 l</a:t>
            </a:r>
          </a:p>
          <a:p>
            <a:r>
              <a:rPr lang="nl-NL" sz="2900" dirty="0"/>
              <a:t>De manometerdruk is 90 atmosfeer</a:t>
            </a:r>
          </a:p>
          <a:p>
            <a:endParaRPr lang="nl-NL" sz="2900" dirty="0" smtClean="0"/>
          </a:p>
          <a:p>
            <a:pPr marL="0" indent="0">
              <a:buNone/>
            </a:pPr>
            <a:endParaRPr lang="nl-NL" sz="2900" dirty="0"/>
          </a:p>
          <a:p>
            <a:endParaRPr lang="nl-NL" sz="2900" dirty="0"/>
          </a:p>
          <a:p>
            <a:r>
              <a:rPr lang="nl-NL" sz="2900" dirty="0"/>
              <a:t>De patiënt krijgt 2 liter zuurstof per minuut</a:t>
            </a:r>
          </a:p>
          <a:p>
            <a:r>
              <a:rPr lang="nl-NL" sz="2900" dirty="0"/>
              <a:t>Hoeveel minuten is er nog zuurstof voorradig?</a:t>
            </a:r>
          </a:p>
          <a:p>
            <a:endParaRPr lang="nl-NL" sz="2900" dirty="0" smtClean="0"/>
          </a:p>
          <a:p>
            <a:endParaRPr lang="nl-NL" sz="2900" dirty="0"/>
          </a:p>
          <a:p>
            <a:endParaRPr lang="nl-NL" sz="2900" dirty="0" smtClean="0"/>
          </a:p>
          <a:p>
            <a:endParaRPr lang="nl-NL" sz="2900" dirty="0"/>
          </a:p>
          <a:p>
            <a:r>
              <a:rPr lang="nl-NL" sz="2900" dirty="0"/>
              <a:t>Formule is druk x inhoud = aantal liters zuurstof</a:t>
            </a:r>
          </a:p>
          <a:p>
            <a:pPr marL="0" indent="0">
              <a:buNone/>
            </a:pPr>
            <a:endParaRPr lang="nl-NL" dirty="0"/>
          </a:p>
        </p:txBody>
      </p:sp>
      <p:sp>
        <p:nvSpPr>
          <p:cNvPr id="7" name="Titel 6"/>
          <p:cNvSpPr>
            <a:spLocks noGrp="1"/>
          </p:cNvSpPr>
          <p:nvPr>
            <p:ph type="title"/>
          </p:nvPr>
        </p:nvSpPr>
        <p:spPr/>
        <p:txBody>
          <a:bodyPr/>
          <a:lstStyle/>
          <a:p>
            <a:r>
              <a:rPr lang="nl-NL" dirty="0" smtClean="0"/>
              <a:t>Som:4</a:t>
            </a:r>
            <a:endParaRPr lang="nl-NL" dirty="0"/>
          </a:p>
        </p:txBody>
      </p:sp>
    </p:spTree>
    <p:extLst>
      <p:ext uri="{BB962C8B-B14F-4D97-AF65-F5344CB8AC3E}">
        <p14:creationId xmlns:p14="http://schemas.microsoft.com/office/powerpoint/2010/main" val="28682915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a:t>Mw. van Hoog komt thuis met sondevoeding via een neusmaagsonde. </a:t>
            </a:r>
          </a:p>
          <a:p>
            <a:r>
              <a:rPr lang="nl-NL" dirty="0"/>
              <a:t>De opdracht is om 1500 ml gedurende 24 uur continue toe te dienen.</a:t>
            </a:r>
          </a:p>
          <a:p>
            <a:endParaRPr lang="nl-NL" dirty="0"/>
          </a:p>
          <a:p>
            <a:r>
              <a:rPr lang="nl-NL" dirty="0"/>
              <a:t>Op hoeveel ml per uur stel je de pomp in?</a:t>
            </a:r>
          </a:p>
          <a:p>
            <a:endParaRPr lang="nl-NL" dirty="0"/>
          </a:p>
        </p:txBody>
      </p:sp>
      <p:sp>
        <p:nvSpPr>
          <p:cNvPr id="3" name="Titel 2"/>
          <p:cNvSpPr>
            <a:spLocks noGrp="1"/>
          </p:cNvSpPr>
          <p:nvPr>
            <p:ph type="title"/>
          </p:nvPr>
        </p:nvSpPr>
        <p:spPr/>
        <p:txBody>
          <a:bodyPr/>
          <a:lstStyle/>
          <a:p>
            <a:r>
              <a:rPr lang="nl-NL" dirty="0" smtClean="0"/>
              <a:t>Som:5</a:t>
            </a:r>
            <a:endParaRPr lang="nl-NL" dirty="0"/>
          </a:p>
        </p:txBody>
      </p:sp>
    </p:spTree>
    <p:extLst>
      <p:ext uri="{BB962C8B-B14F-4D97-AF65-F5344CB8AC3E}">
        <p14:creationId xmlns:p14="http://schemas.microsoft.com/office/powerpoint/2010/main" val="15886825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a:solidFill>
                  <a:srgbClr val="FF0000"/>
                </a:solidFill>
              </a:rPr>
              <a:t>Antwoord </a:t>
            </a:r>
          </a:p>
          <a:p>
            <a:endParaRPr lang="nl-NL" dirty="0">
              <a:solidFill>
                <a:srgbClr val="FF0000"/>
              </a:solidFill>
            </a:endParaRPr>
          </a:p>
          <a:p>
            <a:r>
              <a:rPr lang="nl-NL" dirty="0">
                <a:solidFill>
                  <a:srgbClr val="FF0000"/>
                </a:solidFill>
              </a:rPr>
              <a:t>1500 ml per 24 uur</a:t>
            </a:r>
          </a:p>
          <a:p>
            <a:r>
              <a:rPr lang="nl-NL" dirty="0">
                <a:solidFill>
                  <a:srgbClr val="FF0000"/>
                </a:solidFill>
              </a:rPr>
              <a:t>1500: 24 = 62,5</a:t>
            </a:r>
          </a:p>
          <a:p>
            <a:endParaRPr lang="nl-NL" dirty="0">
              <a:solidFill>
                <a:srgbClr val="FF0000"/>
              </a:solidFill>
            </a:endParaRPr>
          </a:p>
          <a:p>
            <a:r>
              <a:rPr lang="nl-NL" dirty="0">
                <a:solidFill>
                  <a:srgbClr val="FF0000"/>
                </a:solidFill>
              </a:rPr>
              <a:t>Dus stel je de pomp in op 62 a 63 ml per uur</a:t>
            </a:r>
          </a:p>
          <a:p>
            <a:endParaRPr lang="nl-NL" dirty="0"/>
          </a:p>
        </p:txBody>
      </p:sp>
      <p:sp>
        <p:nvSpPr>
          <p:cNvPr id="3" name="Titel 2"/>
          <p:cNvSpPr>
            <a:spLocks noGrp="1"/>
          </p:cNvSpPr>
          <p:nvPr>
            <p:ph type="title"/>
          </p:nvPr>
        </p:nvSpPr>
        <p:spPr/>
        <p:txBody>
          <a:bodyPr/>
          <a:lstStyle/>
          <a:p>
            <a:endParaRPr lang="nl-NL"/>
          </a:p>
        </p:txBody>
      </p:sp>
    </p:spTree>
    <p:extLst>
      <p:ext uri="{BB962C8B-B14F-4D97-AF65-F5344CB8AC3E}">
        <p14:creationId xmlns:p14="http://schemas.microsoft.com/office/powerpoint/2010/main" val="31937761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276872"/>
            <a:ext cx="5402263" cy="345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42473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endParaRPr lang="nl-NL"/>
          </a:p>
        </p:txBody>
      </p:sp>
      <p:sp>
        <p:nvSpPr>
          <p:cNvPr id="3" name="Titel 2"/>
          <p:cNvSpPr>
            <a:spLocks noGrp="1"/>
          </p:cNvSpPr>
          <p:nvPr>
            <p:ph type="title"/>
          </p:nvPr>
        </p:nvSpPr>
        <p:spPr/>
        <p:txBody>
          <a:bodyPr/>
          <a:lstStyle/>
          <a:p>
            <a:endParaRPr lang="nl-NL"/>
          </a:p>
        </p:txBody>
      </p:sp>
    </p:spTree>
    <p:extLst>
      <p:ext uri="{BB962C8B-B14F-4D97-AF65-F5344CB8AC3E}">
        <p14:creationId xmlns:p14="http://schemas.microsoft.com/office/powerpoint/2010/main" val="32576645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872067" y="2675466"/>
            <a:ext cx="7408333" cy="3849877"/>
          </a:xfrm>
        </p:spPr>
        <p:txBody>
          <a:bodyPr/>
          <a:lstStyle/>
          <a:p>
            <a:pPr marL="342900" indent="-342900">
              <a:buFontTx/>
              <a:buChar char="-"/>
            </a:pPr>
            <a:r>
              <a:rPr lang="nl-NL" sz="2000" dirty="0"/>
              <a:t>I.V. behandelingen: </a:t>
            </a:r>
          </a:p>
          <a:p>
            <a:pPr marL="1085850" lvl="1" indent="-342900">
              <a:buFontTx/>
              <a:buChar char="-"/>
            </a:pPr>
            <a:r>
              <a:rPr lang="nl-NL" sz="2000" dirty="0"/>
              <a:t>Antibiotica, hydratie-infuus, </a:t>
            </a:r>
            <a:r>
              <a:rPr lang="nl-NL" sz="2000" dirty="0" err="1"/>
              <a:t>lasix</a:t>
            </a:r>
            <a:r>
              <a:rPr lang="nl-NL" sz="2000" dirty="0"/>
              <a:t>, </a:t>
            </a:r>
            <a:r>
              <a:rPr lang="nl-NL" sz="2000" dirty="0" err="1"/>
              <a:t>dobutamide</a:t>
            </a:r>
            <a:r>
              <a:rPr lang="nl-NL" sz="2000" dirty="0"/>
              <a:t>, immunoglobulines, chemotherapie (5 FU)</a:t>
            </a:r>
          </a:p>
          <a:p>
            <a:pPr marL="342900" indent="-342900">
              <a:buFontTx/>
              <a:buChar char="-"/>
            </a:pPr>
            <a:r>
              <a:rPr lang="nl-NL" sz="2000" dirty="0"/>
              <a:t>S.C. behandelingen: </a:t>
            </a:r>
          </a:p>
          <a:p>
            <a:pPr marL="1085850" lvl="1" indent="-342900">
              <a:buFontTx/>
              <a:buChar char="-"/>
            </a:pPr>
            <a:r>
              <a:rPr lang="nl-NL" sz="2000" dirty="0"/>
              <a:t>morfine, </a:t>
            </a:r>
            <a:r>
              <a:rPr lang="nl-NL" sz="2000" dirty="0" err="1"/>
              <a:t>dormicum</a:t>
            </a:r>
            <a:r>
              <a:rPr lang="nl-NL" sz="2000" dirty="0"/>
              <a:t>, dexamethason, </a:t>
            </a:r>
            <a:r>
              <a:rPr lang="nl-NL" sz="2000" dirty="0" err="1"/>
              <a:t>octreotide</a:t>
            </a:r>
            <a:r>
              <a:rPr lang="nl-NL" sz="2000" dirty="0"/>
              <a:t>, </a:t>
            </a:r>
          </a:p>
          <a:p>
            <a:pPr marL="342900" indent="-342900">
              <a:buFontTx/>
              <a:buChar char="-"/>
            </a:pPr>
            <a:r>
              <a:rPr lang="nl-NL" sz="2000" dirty="0"/>
              <a:t>Epiduraal / Intrathecaal </a:t>
            </a:r>
          </a:p>
          <a:p>
            <a:pPr marL="342900" indent="-342900">
              <a:buFontTx/>
              <a:buChar char="-"/>
            </a:pPr>
            <a:r>
              <a:rPr lang="nl-NL" sz="2000" dirty="0"/>
              <a:t>Totale parenterale </a:t>
            </a:r>
            <a:r>
              <a:rPr lang="nl-NL" sz="2000" dirty="0" smtClean="0"/>
              <a:t>voeding</a:t>
            </a:r>
          </a:p>
          <a:p>
            <a:pPr marL="342900" indent="-342900">
              <a:buFontTx/>
              <a:buChar char="-"/>
            </a:pPr>
            <a:endParaRPr lang="nl-NL" sz="2000" dirty="0"/>
          </a:p>
          <a:p>
            <a:endParaRPr lang="nl-NL" dirty="0"/>
          </a:p>
        </p:txBody>
      </p:sp>
      <p:sp>
        <p:nvSpPr>
          <p:cNvPr id="3" name="Titel 2"/>
          <p:cNvSpPr>
            <a:spLocks noGrp="1"/>
          </p:cNvSpPr>
          <p:nvPr>
            <p:ph type="title"/>
          </p:nvPr>
        </p:nvSpPr>
        <p:spPr/>
        <p:txBody>
          <a:bodyPr/>
          <a:lstStyle/>
          <a:p>
            <a:r>
              <a:rPr lang="nl-NL" dirty="0"/>
              <a:t>Infusie thuis</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1268760"/>
            <a:ext cx="1884363" cy="189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4509120"/>
            <a:ext cx="2036763"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3759" y="4599285"/>
            <a:ext cx="2160241" cy="2160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5886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De praktijk</a:t>
            </a:r>
          </a:p>
        </p:txBody>
      </p:sp>
      <p:pic>
        <p:nvPicPr>
          <p:cNvPr id="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8763" y="4664949"/>
            <a:ext cx="1615580" cy="2158171"/>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708920"/>
            <a:ext cx="2378075" cy="1792287"/>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2420888"/>
            <a:ext cx="2095500" cy="1466850"/>
          </a:xfrm>
          <a:prstGeom prst="rect">
            <a:avLst/>
          </a:prstGeom>
          <a:noFill/>
          <a:ln w="127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800" y="4151313"/>
            <a:ext cx="2030413" cy="2706687"/>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39829" y="1442888"/>
            <a:ext cx="2162175" cy="2162175"/>
          </a:xfrm>
          <a:prstGeom prst="rect">
            <a:avLst/>
          </a:prstGeom>
          <a:noFill/>
          <a:ln w="127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08104" y="4383147"/>
            <a:ext cx="3312368" cy="2208936"/>
          </a:xfrm>
          <a:prstGeom prst="rect">
            <a:avLst/>
          </a:prstGeom>
          <a:noFill/>
          <a:ln w="127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330724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342900" indent="-342900">
              <a:buFontTx/>
              <a:buChar char="-"/>
            </a:pPr>
            <a:r>
              <a:rPr lang="nl-NL" dirty="0"/>
              <a:t>Aan- en uitzetten</a:t>
            </a:r>
          </a:p>
          <a:p>
            <a:pPr marL="342900" indent="-342900">
              <a:buFontTx/>
              <a:buChar char="-"/>
            </a:pPr>
            <a:r>
              <a:rPr lang="nl-NL" dirty="0"/>
              <a:t>Instellingen: eenheden/concentratie/inloopsnelheid</a:t>
            </a:r>
          </a:p>
          <a:p>
            <a:pPr marL="342900" indent="-342900">
              <a:buFontTx/>
              <a:buChar char="-"/>
            </a:pPr>
            <a:r>
              <a:rPr lang="nl-NL" dirty="0"/>
              <a:t>Extra </a:t>
            </a:r>
            <a:r>
              <a:rPr lang="nl-NL" dirty="0" smtClean="0"/>
              <a:t>dosis</a:t>
            </a:r>
            <a:endParaRPr lang="nl-NL" dirty="0"/>
          </a:p>
          <a:p>
            <a:pPr marL="342900" indent="-342900">
              <a:buFontTx/>
              <a:buChar char="-"/>
            </a:pPr>
            <a:r>
              <a:rPr lang="nl-NL" dirty="0"/>
              <a:t>Start/ stop</a:t>
            </a:r>
          </a:p>
          <a:p>
            <a:endParaRPr lang="nl-NL" dirty="0"/>
          </a:p>
        </p:txBody>
      </p:sp>
      <p:sp>
        <p:nvSpPr>
          <p:cNvPr id="3" name="Titel 2"/>
          <p:cNvSpPr>
            <a:spLocks noGrp="1"/>
          </p:cNvSpPr>
          <p:nvPr>
            <p:ph type="title"/>
          </p:nvPr>
        </p:nvSpPr>
        <p:spPr/>
        <p:txBody>
          <a:bodyPr/>
          <a:lstStyle/>
          <a:p>
            <a:r>
              <a:rPr lang="nl-NL" dirty="0" smtClean="0"/>
              <a:t>Voorbeeld CADD </a:t>
            </a:r>
            <a:r>
              <a:rPr lang="nl-NL" dirty="0"/>
              <a:t>PCA pomp</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3645024"/>
            <a:ext cx="3429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91845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251520" y="2171704"/>
            <a:ext cx="7408333" cy="4281632"/>
          </a:xfrm>
        </p:spPr>
        <p:txBody>
          <a:bodyPr>
            <a:normAutofit fontScale="92500" lnSpcReduction="20000"/>
          </a:bodyPr>
          <a:lstStyle/>
          <a:p>
            <a:r>
              <a:rPr lang="nl-NL" dirty="0"/>
              <a:t>Een </a:t>
            </a:r>
            <a:r>
              <a:rPr lang="nl-NL" dirty="0" err="1"/>
              <a:t>Midline</a:t>
            </a:r>
            <a:r>
              <a:rPr lang="nl-NL" dirty="0"/>
              <a:t> katheter is een perifere canule die dieper in de ader wordt ingebracht, deze kan langer blijven zitten.</a:t>
            </a:r>
          </a:p>
          <a:p>
            <a:endParaRPr lang="nl-NL" dirty="0"/>
          </a:p>
          <a:p>
            <a:r>
              <a:rPr lang="nl-NL" dirty="0"/>
              <a:t>- Gebruik tot max 4 weken.</a:t>
            </a:r>
          </a:p>
          <a:p>
            <a:r>
              <a:rPr lang="nl-NL" dirty="0"/>
              <a:t>- In </a:t>
            </a:r>
            <a:r>
              <a:rPr lang="nl-NL" dirty="0" err="1"/>
              <a:t>elleboogsplooi</a:t>
            </a:r>
            <a:r>
              <a:rPr lang="nl-NL" dirty="0"/>
              <a:t> ingebracht.</a:t>
            </a:r>
          </a:p>
          <a:p>
            <a:r>
              <a:rPr lang="nl-NL" dirty="0"/>
              <a:t>- Fixatie met </a:t>
            </a:r>
            <a:r>
              <a:rPr lang="nl-NL" dirty="0" err="1"/>
              <a:t>statlock</a:t>
            </a:r>
            <a:r>
              <a:rPr lang="nl-NL" dirty="0"/>
              <a:t> </a:t>
            </a:r>
          </a:p>
          <a:p>
            <a:pPr marL="342900" indent="-342900">
              <a:buFontTx/>
              <a:buChar char="-"/>
            </a:pPr>
            <a:r>
              <a:rPr lang="nl-NL" dirty="0"/>
              <a:t>Noteer de lengte van uitwendige deel</a:t>
            </a:r>
          </a:p>
          <a:p>
            <a:r>
              <a:rPr lang="nl-NL" dirty="0"/>
              <a:t> van de canule</a:t>
            </a:r>
          </a:p>
          <a:p>
            <a:endParaRPr lang="nl-NL" dirty="0"/>
          </a:p>
          <a:p>
            <a:r>
              <a:rPr lang="nl-NL" dirty="0"/>
              <a:t>Complicaties: </a:t>
            </a:r>
          </a:p>
          <a:p>
            <a:r>
              <a:rPr lang="nl-NL" dirty="0"/>
              <a:t>Flebitis, hematoomvorming, verstopping katheter, trombose ter hoogte van de tip (klachten schouderregio).</a:t>
            </a:r>
          </a:p>
          <a:p>
            <a:endParaRPr lang="nl-NL" dirty="0"/>
          </a:p>
        </p:txBody>
      </p:sp>
      <p:sp>
        <p:nvSpPr>
          <p:cNvPr id="3" name="Titel 2"/>
          <p:cNvSpPr>
            <a:spLocks noGrp="1"/>
          </p:cNvSpPr>
          <p:nvPr>
            <p:ph type="title"/>
          </p:nvPr>
        </p:nvSpPr>
        <p:spPr/>
        <p:txBody>
          <a:bodyPr/>
          <a:lstStyle/>
          <a:p>
            <a:r>
              <a:rPr lang="nl-NL" dirty="0" err="1"/>
              <a:t>Midline</a:t>
            </a:r>
            <a:r>
              <a:rPr lang="nl-NL" dirty="0"/>
              <a:t>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5515" y="2420888"/>
            <a:ext cx="3330114"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27029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323528" y="1916832"/>
            <a:ext cx="8424935" cy="4824536"/>
          </a:xfrm>
        </p:spPr>
        <p:txBody>
          <a:bodyPr>
            <a:normAutofit/>
          </a:bodyPr>
          <a:lstStyle/>
          <a:p>
            <a:r>
              <a:rPr lang="nl-NL" dirty="0" smtClean="0"/>
              <a:t>Een centraal veneuze katheter wordt ingebracht in een grote ader. </a:t>
            </a:r>
          </a:p>
          <a:p>
            <a:r>
              <a:rPr lang="nl-NL" dirty="0" smtClean="0"/>
              <a:t>De katheter wordt opgeschoven via de: </a:t>
            </a:r>
          </a:p>
          <a:p>
            <a:pPr marL="457200" indent="-457200">
              <a:buFont typeface="+mj-lt"/>
              <a:buAutoNum type="arabicPeriod"/>
            </a:pPr>
            <a:r>
              <a:rPr lang="nl-NL" dirty="0" smtClean="0"/>
              <a:t>Sleutelbeenader (vena subclavia) in de bovenste holle ader (vena cava superior), </a:t>
            </a:r>
          </a:p>
          <a:p>
            <a:pPr marL="457200" indent="-457200">
              <a:buFont typeface="+mj-lt"/>
              <a:buAutoNum type="arabicPeriod"/>
            </a:pPr>
            <a:r>
              <a:rPr lang="nl-NL" dirty="0" smtClean="0"/>
              <a:t>Halsader (vena jugularis) in de bovenste holle ader, </a:t>
            </a:r>
          </a:p>
          <a:p>
            <a:pPr marL="457200" indent="-457200">
              <a:buFont typeface="+mj-lt"/>
              <a:buAutoNum type="arabicPeriod"/>
            </a:pPr>
            <a:r>
              <a:rPr lang="nl-NL" dirty="0" smtClean="0"/>
              <a:t>Liesader (vena femoralis) in de onderste holle ader.</a:t>
            </a:r>
          </a:p>
          <a:p>
            <a:endParaRPr lang="nl-NL" dirty="0" smtClean="0"/>
          </a:p>
          <a:p>
            <a:endParaRPr lang="nl-NL" dirty="0"/>
          </a:p>
        </p:txBody>
      </p:sp>
      <p:sp>
        <p:nvSpPr>
          <p:cNvPr id="3" name="Titel 2"/>
          <p:cNvSpPr>
            <a:spLocks noGrp="1"/>
          </p:cNvSpPr>
          <p:nvPr>
            <p:ph type="title"/>
          </p:nvPr>
        </p:nvSpPr>
        <p:spPr/>
        <p:txBody>
          <a:bodyPr/>
          <a:lstStyle/>
          <a:p>
            <a:r>
              <a:rPr lang="nl-NL" dirty="0"/>
              <a:t>Centraal veneuze infusie</a:t>
            </a:r>
          </a:p>
        </p:txBody>
      </p:sp>
    </p:spTree>
    <p:extLst>
      <p:ext uri="{BB962C8B-B14F-4D97-AF65-F5344CB8AC3E}">
        <p14:creationId xmlns:p14="http://schemas.microsoft.com/office/powerpoint/2010/main" val="41013756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a:t>Indicaties:</a:t>
            </a:r>
          </a:p>
          <a:p>
            <a:pPr marL="342900" indent="-342900">
              <a:buFont typeface="Arial" panose="020B0604020202020204" pitchFamily="34" charset="0"/>
              <a:buChar char="−"/>
            </a:pPr>
            <a:r>
              <a:rPr lang="nl-NL" dirty="0"/>
              <a:t>Medicatie dat schadelijk is voor de vaatwand</a:t>
            </a:r>
          </a:p>
          <a:p>
            <a:pPr marL="342900" indent="-342900">
              <a:buFont typeface="Arial" panose="020B0604020202020204" pitchFamily="34" charset="0"/>
              <a:buChar char="−"/>
            </a:pPr>
            <a:r>
              <a:rPr lang="nl-NL" dirty="0"/>
              <a:t>Gelijktijdig toedienen van onverenigbare medicatie</a:t>
            </a:r>
          </a:p>
          <a:p>
            <a:pPr marL="342900" indent="-342900">
              <a:buFont typeface="Arial" panose="020B0604020202020204" pitchFamily="34" charset="0"/>
              <a:buChar char="−"/>
            </a:pPr>
            <a:r>
              <a:rPr lang="nl-NL" dirty="0"/>
              <a:t>Langdurige medicatie toediening</a:t>
            </a:r>
          </a:p>
          <a:p>
            <a:pPr marL="342900" indent="-342900">
              <a:buFont typeface="Arial" panose="020B0604020202020204" pitchFamily="34" charset="0"/>
              <a:buChar char="−"/>
            </a:pPr>
            <a:r>
              <a:rPr lang="nl-NL" dirty="0"/>
              <a:t>Slechte perifere vaten</a:t>
            </a:r>
          </a:p>
          <a:p>
            <a:pPr marL="342900" indent="-342900">
              <a:buFont typeface="Arial" panose="020B0604020202020204" pitchFamily="34" charset="0"/>
              <a:buChar char="−"/>
            </a:pPr>
            <a:r>
              <a:rPr lang="nl-NL" dirty="0"/>
              <a:t>Totaal parenterale voeding</a:t>
            </a:r>
          </a:p>
          <a:p>
            <a:endParaRPr lang="nl-NL" dirty="0"/>
          </a:p>
        </p:txBody>
      </p:sp>
      <p:sp>
        <p:nvSpPr>
          <p:cNvPr id="3" name="Titel 2"/>
          <p:cNvSpPr>
            <a:spLocks noGrp="1"/>
          </p:cNvSpPr>
          <p:nvPr>
            <p:ph type="title"/>
          </p:nvPr>
        </p:nvSpPr>
        <p:spPr/>
        <p:txBody>
          <a:bodyPr/>
          <a:lstStyle/>
          <a:p>
            <a:r>
              <a:rPr lang="nl-NL" dirty="0" smtClean="0"/>
              <a:t>Centraal Veneuze Infusie</a:t>
            </a:r>
            <a:endParaRPr lang="nl-NL" dirty="0"/>
          </a:p>
        </p:txBody>
      </p:sp>
    </p:spTree>
    <p:extLst>
      <p:ext uri="{BB962C8B-B14F-4D97-AF65-F5344CB8AC3E}">
        <p14:creationId xmlns:p14="http://schemas.microsoft.com/office/powerpoint/2010/main" val="14724677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b="1" dirty="0"/>
              <a:t>Soorten katheters</a:t>
            </a:r>
          </a:p>
          <a:p>
            <a:pPr marL="342900" indent="-342900">
              <a:buFont typeface="Arial" panose="020B0604020202020204" pitchFamily="34" charset="0"/>
              <a:buChar char="−"/>
            </a:pPr>
            <a:r>
              <a:rPr lang="nl-NL" dirty="0"/>
              <a:t>Kortdurend / </a:t>
            </a:r>
            <a:r>
              <a:rPr lang="nl-NL" dirty="0" err="1"/>
              <a:t>middenlang</a:t>
            </a:r>
            <a:r>
              <a:rPr lang="nl-NL" dirty="0"/>
              <a:t> en langdurig gebruik</a:t>
            </a:r>
          </a:p>
          <a:p>
            <a:pPr marL="342900" indent="-342900">
              <a:buFont typeface="Arial" panose="020B0604020202020204" pitchFamily="34" charset="0"/>
              <a:buChar char="−"/>
            </a:pPr>
            <a:r>
              <a:rPr lang="nl-NL" dirty="0"/>
              <a:t>Getunneld en </a:t>
            </a:r>
            <a:r>
              <a:rPr lang="nl-NL" dirty="0" err="1"/>
              <a:t>ongetunneld</a:t>
            </a:r>
            <a:endParaRPr lang="nl-NL" dirty="0"/>
          </a:p>
          <a:p>
            <a:pPr marL="342900" indent="-342900">
              <a:buFont typeface="Arial" panose="020B0604020202020204" pitchFamily="34" charset="0"/>
              <a:buChar char="−"/>
            </a:pPr>
            <a:r>
              <a:rPr lang="nl-NL" dirty="0"/>
              <a:t>Met of zonder </a:t>
            </a:r>
            <a:r>
              <a:rPr lang="nl-NL" dirty="0" err="1"/>
              <a:t>cuff</a:t>
            </a:r>
            <a:r>
              <a:rPr lang="nl-NL" dirty="0"/>
              <a:t> (manchet rond </a:t>
            </a:r>
            <a:r>
              <a:rPr lang="nl-NL" dirty="0" err="1"/>
              <a:t>cvk</a:t>
            </a:r>
            <a:r>
              <a:rPr lang="nl-NL" dirty="0"/>
              <a:t>, dat vergroeit met subcutane weefsel)</a:t>
            </a:r>
          </a:p>
          <a:p>
            <a:endParaRPr lang="nl-NL" dirty="0"/>
          </a:p>
        </p:txBody>
      </p:sp>
      <p:sp>
        <p:nvSpPr>
          <p:cNvPr id="3" name="Titel 2"/>
          <p:cNvSpPr>
            <a:spLocks noGrp="1"/>
          </p:cNvSpPr>
          <p:nvPr>
            <p:ph type="title"/>
          </p:nvPr>
        </p:nvSpPr>
        <p:spPr/>
        <p:txBody>
          <a:bodyPr/>
          <a:lstStyle/>
          <a:p>
            <a:r>
              <a:rPr lang="nl-NL" dirty="0"/>
              <a:t>Centraal veneuze infusie</a:t>
            </a:r>
          </a:p>
        </p:txBody>
      </p:sp>
    </p:spTree>
    <p:extLst>
      <p:ext uri="{BB962C8B-B14F-4D97-AF65-F5344CB8AC3E}">
        <p14:creationId xmlns:p14="http://schemas.microsoft.com/office/powerpoint/2010/main" val="7493139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olfvorm">
  <a:themeElements>
    <a:clrScheme name="Golfv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Golfv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olfv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122</TotalTime>
  <Words>2730</Words>
  <Application>Microsoft Office PowerPoint</Application>
  <PresentationFormat>Diavoorstelling (4:3)</PresentationFormat>
  <Paragraphs>304</Paragraphs>
  <Slides>28</Slides>
  <Notes>9</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28</vt:i4>
      </vt:variant>
    </vt:vector>
  </HeadingPairs>
  <TitlesOfParts>
    <vt:vector size="33" baseType="lpstr">
      <vt:lpstr>Arial</vt:lpstr>
      <vt:lpstr>Calibri</vt:lpstr>
      <vt:lpstr>Candara</vt:lpstr>
      <vt:lpstr>Symbol</vt:lpstr>
      <vt:lpstr>Golfvorm</vt:lpstr>
      <vt:lpstr>Infuus </vt:lpstr>
      <vt:lpstr>PowerPoint-presentatie</vt:lpstr>
      <vt:lpstr>Infusie thuis</vt:lpstr>
      <vt:lpstr>De praktijk</vt:lpstr>
      <vt:lpstr>Voorbeeld CADD PCA pomp</vt:lpstr>
      <vt:lpstr>Midline </vt:lpstr>
      <vt:lpstr>Centraal veneuze infusie</vt:lpstr>
      <vt:lpstr>Centraal Veneuze Infusie</vt:lpstr>
      <vt:lpstr>Centraal veneuze infusie</vt:lpstr>
      <vt:lpstr>Picc lijn</vt:lpstr>
      <vt:lpstr>Port-a-cath (implanteerbaar poortsysteem)</vt:lpstr>
      <vt:lpstr>Verschillende soorten: </vt:lpstr>
      <vt:lpstr>Complicaties:</vt:lpstr>
      <vt:lpstr>Aandachtpunten infusiemateriaal</vt:lpstr>
      <vt:lpstr>Aandachtspunten bij toedienen infusievloeistof: </vt:lpstr>
      <vt:lpstr>Nieuwe inzichten/ ontwikkelingen</vt:lpstr>
      <vt:lpstr>Medisch rekenen</vt:lpstr>
      <vt:lpstr>Som 1: </vt:lpstr>
      <vt:lpstr>PowerPoint-presentatie</vt:lpstr>
      <vt:lpstr>Som 2:</vt:lpstr>
      <vt:lpstr>PowerPoint-presentatie</vt:lpstr>
      <vt:lpstr>Som:3</vt:lpstr>
      <vt:lpstr>PowerPoint-presentatie</vt:lpstr>
      <vt:lpstr>Som:4</vt:lpstr>
      <vt:lpstr>Som:5</vt:lpstr>
      <vt:lpstr>PowerPoint-presentatie</vt:lpstr>
      <vt:lpstr>PowerPoint-presentatie</vt:lpstr>
      <vt:lpstr>PowerPoint-presentatie</vt:lpstr>
    </vt:vector>
  </TitlesOfParts>
  <Company>Onderwijsgroep Noord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Infuus</dc:title>
  <dc:creator>T. Hoogeveen-Hansen</dc:creator>
  <cp:lastModifiedBy>Rina Niemeijer</cp:lastModifiedBy>
  <cp:revision>11</cp:revision>
  <dcterms:created xsi:type="dcterms:W3CDTF">2016-03-06T18:13:34Z</dcterms:created>
  <dcterms:modified xsi:type="dcterms:W3CDTF">2018-09-12T12:45:38Z</dcterms:modified>
</cp:coreProperties>
</file>